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329" r:id="rId2"/>
    <p:sldId id="256" r:id="rId3"/>
    <p:sldId id="257" r:id="rId4"/>
    <p:sldId id="307" r:id="rId5"/>
    <p:sldId id="341" r:id="rId6"/>
    <p:sldId id="340" r:id="rId7"/>
    <p:sldId id="304" r:id="rId8"/>
    <p:sldId id="305" r:id="rId9"/>
    <p:sldId id="258" r:id="rId10"/>
    <p:sldId id="308" r:id="rId11"/>
    <p:sldId id="322" r:id="rId12"/>
    <p:sldId id="26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94660"/>
  </p:normalViewPr>
  <p:slideViewPr>
    <p:cSldViewPr>
      <p:cViewPr>
        <p:scale>
          <a:sx n="76" d="100"/>
          <a:sy n="76" d="100"/>
        </p:scale>
        <p:origin x="-1224"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8F060E-6F3D-45E9-8E1F-3B523AFCEF51}" type="datetimeFigureOut">
              <a:rPr lang="en-US" smtClean="0"/>
              <a:t>9/9/2019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55374B-5BF6-41F1-9615-E2C476E4FEDA}" type="slidenum">
              <a:rPr lang="en-US" smtClean="0"/>
              <a:t>‹#›</a:t>
            </a:fld>
            <a:endParaRPr lang="en-US"/>
          </a:p>
        </p:txBody>
      </p:sp>
    </p:spTree>
    <p:extLst>
      <p:ext uri="{BB962C8B-B14F-4D97-AF65-F5344CB8AC3E}">
        <p14:creationId xmlns:p14="http://schemas.microsoft.com/office/powerpoint/2010/main" val="371237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55374B-5BF6-41F1-9615-E2C476E4FEDA}" type="slidenum">
              <a:rPr lang="en-US" smtClean="0"/>
              <a:t>1</a:t>
            </a:fld>
            <a:endParaRPr lang="en-US"/>
          </a:p>
        </p:txBody>
      </p:sp>
    </p:spTree>
    <p:extLst>
      <p:ext uri="{BB962C8B-B14F-4D97-AF65-F5344CB8AC3E}">
        <p14:creationId xmlns:p14="http://schemas.microsoft.com/office/powerpoint/2010/main" val="3924661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55374B-5BF6-41F1-9615-E2C476E4FEDA}" type="slidenum">
              <a:rPr lang="en-US" smtClean="0"/>
              <a:t>3</a:t>
            </a:fld>
            <a:endParaRPr lang="en-US"/>
          </a:p>
        </p:txBody>
      </p:sp>
    </p:spTree>
    <p:extLst>
      <p:ext uri="{BB962C8B-B14F-4D97-AF65-F5344CB8AC3E}">
        <p14:creationId xmlns:p14="http://schemas.microsoft.com/office/powerpoint/2010/main" val="3318206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908BA16-2D0E-4BF9-9EA4-29526EC9D6DC}" type="datetimeFigureOut">
              <a:rPr lang="en-US" smtClean="0"/>
              <a:t>9/9/2019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36E0EB4-4137-40C3-8C54-1C13CCA2A193}"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08BA16-2D0E-4BF9-9EA4-29526EC9D6DC}"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E0EB4-4137-40C3-8C54-1C13CCA2A1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08BA16-2D0E-4BF9-9EA4-29526EC9D6DC}"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E0EB4-4137-40C3-8C54-1C13CCA2A1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908BA16-2D0E-4BF9-9EA4-29526EC9D6DC}"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E0EB4-4137-40C3-8C54-1C13CCA2A193}"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908BA16-2D0E-4BF9-9EA4-29526EC9D6DC}" type="datetimeFigureOut">
              <a:rPr lang="en-US" smtClean="0"/>
              <a:t>9/9/2019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36E0EB4-4137-40C3-8C54-1C13CCA2A19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908BA16-2D0E-4BF9-9EA4-29526EC9D6DC}" type="datetimeFigureOut">
              <a:rPr lang="en-US" smtClean="0"/>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E0EB4-4137-40C3-8C54-1C13CCA2A193}"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908BA16-2D0E-4BF9-9EA4-29526EC9D6DC}" type="datetimeFigureOut">
              <a:rPr lang="en-US" smtClean="0"/>
              <a:t>9/9/2019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6E0EB4-4137-40C3-8C54-1C13CCA2A193}"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908BA16-2D0E-4BF9-9EA4-29526EC9D6DC}" type="datetimeFigureOut">
              <a:rPr lang="en-US" smtClean="0"/>
              <a:t>9/9/2019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6E0EB4-4137-40C3-8C54-1C13CCA2A1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8BA16-2D0E-4BF9-9EA4-29526EC9D6DC}" type="datetimeFigureOut">
              <a:rPr lang="en-US" smtClean="0"/>
              <a:t>9/9/2019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6E0EB4-4137-40C3-8C54-1C13CCA2A1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908BA16-2D0E-4BF9-9EA4-29526EC9D6DC}" type="datetimeFigureOut">
              <a:rPr lang="en-US" smtClean="0"/>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E0EB4-4137-40C3-8C54-1C13CCA2A193}"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908BA16-2D0E-4BF9-9EA4-29526EC9D6DC}" type="datetimeFigureOut">
              <a:rPr lang="en-US" smtClean="0"/>
              <a:t>9/9/2019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136E0EB4-4137-40C3-8C54-1C13CCA2A193}"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908BA16-2D0E-4BF9-9EA4-29526EC9D6DC}" type="datetimeFigureOut">
              <a:rPr lang="en-US" smtClean="0"/>
              <a:t>9/9/2019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36E0EB4-4137-40C3-8C54-1C13CCA2A1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95400" y="3200400"/>
            <a:ext cx="6400800" cy="2286000"/>
          </a:xfrm>
        </p:spPr>
        <p:txBody>
          <a:bodyPr>
            <a:normAutofit/>
          </a:bodyPr>
          <a:lstStyle/>
          <a:p>
            <a:r>
              <a:rPr lang="en-US" sz="3600" dirty="0" smtClean="0"/>
              <a:t>Miss Bottomley – Mon, Tues, Weds</a:t>
            </a:r>
          </a:p>
          <a:p>
            <a:r>
              <a:rPr lang="en-US" sz="3600" dirty="0" err="1" smtClean="0"/>
              <a:t>Mrs</a:t>
            </a:r>
            <a:r>
              <a:rPr lang="en-US" sz="3600" dirty="0" smtClean="0"/>
              <a:t> Airey – Thurs, Fri</a:t>
            </a:r>
          </a:p>
          <a:p>
            <a:r>
              <a:rPr lang="en-US" sz="3600" dirty="0" err="1" smtClean="0"/>
              <a:t>Mrs</a:t>
            </a:r>
            <a:r>
              <a:rPr lang="en-US" sz="3600" dirty="0" smtClean="0"/>
              <a:t> Barber – Tues pm (French RE)</a:t>
            </a:r>
            <a:endParaRPr lang="en-US" sz="3600" dirty="0"/>
          </a:p>
        </p:txBody>
      </p:sp>
      <p:sp>
        <p:nvSpPr>
          <p:cNvPr id="4" name="Title 3"/>
          <p:cNvSpPr>
            <a:spLocks noGrp="1"/>
          </p:cNvSpPr>
          <p:nvPr>
            <p:ph type="ctrTitle"/>
          </p:nvPr>
        </p:nvSpPr>
        <p:spPr/>
        <p:txBody>
          <a:bodyPr/>
          <a:lstStyle/>
          <a:p>
            <a:r>
              <a:rPr lang="en-US" dirty="0" smtClean="0"/>
              <a:t>Welcome to Year 4</a:t>
            </a:r>
            <a:endParaRPr lang="en-US" dirty="0"/>
          </a:p>
        </p:txBody>
      </p:sp>
    </p:spTree>
    <p:extLst>
      <p:ext uri="{BB962C8B-B14F-4D97-AF65-F5344CB8AC3E}">
        <p14:creationId xmlns:p14="http://schemas.microsoft.com/office/powerpoint/2010/main" val="3526599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normAutofit/>
          </a:bodyPr>
          <a:lstStyle/>
          <a:p>
            <a:pPr algn="ctr"/>
            <a:r>
              <a:rPr lang="en-US" sz="3200" u="sng" dirty="0" smtClean="0"/>
              <a:t>Home School books</a:t>
            </a:r>
            <a:endParaRPr lang="en-US" sz="3200" u="sng" dirty="0"/>
          </a:p>
        </p:txBody>
      </p:sp>
      <p:sp>
        <p:nvSpPr>
          <p:cNvPr id="3" name="Content Placeholder 2"/>
          <p:cNvSpPr>
            <a:spLocks noGrp="1"/>
          </p:cNvSpPr>
          <p:nvPr>
            <p:ph sz="quarter" idx="1"/>
          </p:nvPr>
        </p:nvSpPr>
        <p:spPr/>
        <p:txBody>
          <a:bodyPr>
            <a:normAutofit/>
          </a:bodyPr>
          <a:lstStyle/>
          <a:p>
            <a:pPr marL="0" indent="0">
              <a:buNone/>
            </a:pPr>
            <a:r>
              <a:rPr lang="en-US" sz="4000" dirty="0" smtClean="0">
                <a:latin typeface="KG When Oceans Rise" panose="02000506000000020003" pitchFamily="2" charset="0"/>
              </a:rPr>
              <a:t>These need to be in school everyday with your child.</a:t>
            </a:r>
          </a:p>
          <a:p>
            <a:pPr marL="0" indent="0">
              <a:buNone/>
            </a:pPr>
            <a:r>
              <a:rPr lang="en-US" sz="4000" dirty="0" smtClean="0">
                <a:latin typeface="KG When Oceans Rise" panose="02000506000000020003" pitchFamily="2" charset="0"/>
              </a:rPr>
              <a:t>In it will be written new spellings, spelling scores, times tables test scores, reminders for bringing specific things in. </a:t>
            </a:r>
          </a:p>
          <a:p>
            <a:pPr marL="0" indent="0">
              <a:buNone/>
            </a:pPr>
            <a:r>
              <a:rPr lang="en-US" sz="4000" dirty="0" smtClean="0">
                <a:latin typeface="KG When Oceans Rise" panose="02000506000000020003" pitchFamily="2" charset="0"/>
              </a:rPr>
              <a:t>Can also used to tell us if your child is going home with someone new or is unable to do PE!</a:t>
            </a:r>
            <a:endParaRPr lang="en-US" sz="4000" dirty="0">
              <a:latin typeface="KG When Oceans Rise" panose="02000506000000020003"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267200"/>
            <a:ext cx="9144000" cy="2681077"/>
          </a:xfrm>
          <a:prstGeom prst="rect">
            <a:avLst/>
          </a:prstGeom>
        </p:spPr>
      </p:pic>
    </p:spTree>
    <p:extLst>
      <p:ext uri="{BB962C8B-B14F-4D97-AF65-F5344CB8AC3E}">
        <p14:creationId xmlns:p14="http://schemas.microsoft.com/office/powerpoint/2010/main" val="72132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Young Voices Concert</a:t>
            </a:r>
            <a:endParaRPr lang="en-US" dirty="0"/>
          </a:p>
        </p:txBody>
      </p:sp>
      <p:sp>
        <p:nvSpPr>
          <p:cNvPr id="3" name="Content Placeholder 2"/>
          <p:cNvSpPr>
            <a:spLocks noGrp="1"/>
          </p:cNvSpPr>
          <p:nvPr>
            <p:ph sz="quarter" idx="1"/>
          </p:nvPr>
        </p:nvSpPr>
        <p:spPr/>
        <p:txBody>
          <a:bodyPr/>
          <a:lstStyle/>
          <a:p>
            <a:r>
              <a:rPr lang="en-US" sz="3600" dirty="0" smtClean="0">
                <a:solidFill>
                  <a:srgbClr val="FF0000"/>
                </a:solidFill>
              </a:rPr>
              <a:t>4</a:t>
            </a:r>
            <a:r>
              <a:rPr lang="en-US" sz="3600" baseline="30000" dirty="0" smtClean="0">
                <a:solidFill>
                  <a:srgbClr val="FF0000"/>
                </a:solidFill>
              </a:rPr>
              <a:t>th</a:t>
            </a:r>
            <a:r>
              <a:rPr lang="en-US" sz="3600" dirty="0" smtClean="0">
                <a:solidFill>
                  <a:srgbClr val="FF0000"/>
                </a:solidFill>
              </a:rPr>
              <a:t> February 2020</a:t>
            </a:r>
          </a:p>
          <a:p>
            <a:r>
              <a:rPr lang="en-US" sz="3600" dirty="0" smtClean="0">
                <a:solidFill>
                  <a:srgbClr val="FF0000"/>
                </a:solidFill>
              </a:rPr>
              <a:t>O2 Arena , London</a:t>
            </a:r>
          </a:p>
          <a:p>
            <a:r>
              <a:rPr lang="en-US" sz="3600" dirty="0" smtClean="0">
                <a:solidFill>
                  <a:srgbClr val="FF0000"/>
                </a:solidFill>
              </a:rPr>
              <a:t>Both parent and child places need to be booked by </a:t>
            </a:r>
            <a:r>
              <a:rPr lang="en-US" sz="3600" dirty="0" smtClean="0"/>
              <a:t>FRIDAY 20</a:t>
            </a:r>
            <a:r>
              <a:rPr lang="en-US" sz="3600" baseline="30000" dirty="0" smtClean="0"/>
              <a:t>TH</a:t>
            </a:r>
            <a:r>
              <a:rPr lang="en-US" sz="3600" dirty="0" smtClean="0"/>
              <a:t> SEPTEMBER</a:t>
            </a:r>
            <a:endParaRPr lang="en-US" sz="3600"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1" y="4988408"/>
            <a:ext cx="1524000" cy="1759869"/>
          </a:xfrm>
          <a:prstGeom prst="rect">
            <a:avLst/>
          </a:prstGeom>
        </p:spPr>
      </p:pic>
    </p:spTree>
    <p:extLst>
      <p:ext uri="{BB962C8B-B14F-4D97-AF65-F5344CB8AC3E}">
        <p14:creationId xmlns:p14="http://schemas.microsoft.com/office/powerpoint/2010/main" val="1300374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0"/>
            <a:ext cx="7772400" cy="1143000"/>
          </a:xfrm>
        </p:spPr>
        <p:txBody>
          <a:bodyPr/>
          <a:lstStyle/>
          <a:p>
            <a:pPr algn="ctr"/>
            <a:r>
              <a:rPr lang="en-US" dirty="0" smtClean="0"/>
              <a:t>Thank you for coming!</a:t>
            </a:r>
            <a:endParaRPr lang="en-US" dirty="0"/>
          </a:p>
        </p:txBody>
      </p:sp>
      <p:sp>
        <p:nvSpPr>
          <p:cNvPr id="4" name="Content Placeholder 3"/>
          <p:cNvSpPr>
            <a:spLocks noGrp="1"/>
          </p:cNvSpPr>
          <p:nvPr>
            <p:ph sz="quarter" idx="1"/>
          </p:nvPr>
        </p:nvSpPr>
        <p:spPr>
          <a:xfrm>
            <a:off x="834798" y="1066800"/>
            <a:ext cx="7772400" cy="4953000"/>
          </a:xfrm>
        </p:spPr>
        <p:txBody>
          <a:bodyPr>
            <a:normAutofit/>
          </a:bodyPr>
          <a:lstStyle/>
          <a:p>
            <a:endParaRPr lang="en-US" dirty="0" smtClean="0"/>
          </a:p>
          <a:p>
            <a:pPr marL="0" indent="0">
              <a:buNone/>
            </a:pPr>
            <a:r>
              <a:rPr lang="en-US" dirty="0" smtClean="0">
                <a:sym typeface="Wingdings" panose="05000000000000000000" pitchFamily="2" charset="2"/>
              </a:rPr>
              <a:t>If there are any questions or comments, </a:t>
            </a:r>
          </a:p>
          <a:p>
            <a:pPr marL="0" indent="0">
              <a:buNone/>
            </a:pPr>
            <a:r>
              <a:rPr lang="en-US" dirty="0" smtClean="0">
                <a:sym typeface="Wingdings" panose="05000000000000000000" pitchFamily="2" charset="2"/>
              </a:rPr>
              <a:t>then please share them now.</a:t>
            </a:r>
          </a:p>
          <a:p>
            <a:pPr marL="0" indent="0">
              <a:buNone/>
            </a:pPr>
            <a:endParaRPr lang="en-US" dirty="0">
              <a:sym typeface="Wingdings" panose="05000000000000000000" pitchFamily="2" charset="2"/>
            </a:endParaRPr>
          </a:p>
          <a:p>
            <a:pPr marL="0" indent="0">
              <a:buNone/>
            </a:pPr>
            <a:r>
              <a:rPr lang="en-US" dirty="0" smtClean="0">
                <a:sym typeface="Wingdings" panose="05000000000000000000" pitchFamily="2" charset="2"/>
              </a:rPr>
              <a:t>Thank you.</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2590800"/>
            <a:ext cx="2428875" cy="18764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4267200"/>
            <a:ext cx="2419349" cy="903136"/>
          </a:xfrm>
          <a:prstGeom prst="rect">
            <a:avLst/>
          </a:prstGeom>
        </p:spPr>
      </p:pic>
    </p:spTree>
    <p:extLst>
      <p:ext uri="{BB962C8B-B14F-4D97-AF65-F5344CB8AC3E}">
        <p14:creationId xmlns:p14="http://schemas.microsoft.com/office/powerpoint/2010/main" val="4040433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85000" lnSpcReduction="10000"/>
          </a:bodyPr>
          <a:lstStyle/>
          <a:p>
            <a:r>
              <a:rPr lang="en-US" dirty="0" smtClean="0"/>
              <a:t>Let’s learn about some of the routines and procedures in our class</a:t>
            </a:r>
            <a:r>
              <a:rPr lang="en-US" dirty="0"/>
              <a:t> </a:t>
            </a:r>
            <a:r>
              <a:rPr lang="en-US" dirty="0" smtClean="0"/>
              <a:t>for the coming term and year ahead.</a:t>
            </a:r>
          </a:p>
          <a:p>
            <a:endParaRPr lang="en-US" dirty="0"/>
          </a:p>
          <a:p>
            <a:r>
              <a:rPr lang="en-US" dirty="0" smtClean="0"/>
              <a:t>Please ask any questions as we work through the </a:t>
            </a:r>
            <a:r>
              <a:rPr lang="en-US" dirty="0" err="1" smtClean="0"/>
              <a:t>powerpoint</a:t>
            </a:r>
            <a:r>
              <a:rPr lang="en-US" dirty="0" smtClean="0"/>
              <a:t>.</a:t>
            </a:r>
            <a:endParaRPr lang="en-US" dirty="0"/>
          </a:p>
        </p:txBody>
      </p:sp>
      <p:sp>
        <p:nvSpPr>
          <p:cNvPr id="2" name="Title 1"/>
          <p:cNvSpPr>
            <a:spLocks noGrp="1"/>
          </p:cNvSpPr>
          <p:nvPr>
            <p:ph type="ctrTitle"/>
          </p:nvPr>
        </p:nvSpPr>
        <p:spPr/>
        <p:txBody>
          <a:bodyPr/>
          <a:lstStyle/>
          <a:p>
            <a:r>
              <a:rPr lang="en-US" dirty="0" smtClean="0"/>
              <a:t>Classroom Procedures and Routines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828862"/>
            <a:ext cx="2362200" cy="1571937"/>
          </a:xfrm>
          <a:prstGeom prst="rect">
            <a:avLst/>
          </a:prstGeom>
        </p:spPr>
      </p:pic>
    </p:spTree>
    <p:extLst>
      <p:ext uri="{BB962C8B-B14F-4D97-AF65-F5344CB8AC3E}">
        <p14:creationId xmlns:p14="http://schemas.microsoft.com/office/powerpoint/2010/main" val="4119989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lstStyle/>
          <a:p>
            <a:r>
              <a:rPr lang="en-US" dirty="0" smtClean="0"/>
              <a:t>General Whole School Reminders</a:t>
            </a:r>
            <a:endParaRPr lang="en-US" dirty="0"/>
          </a:p>
        </p:txBody>
      </p:sp>
      <p:sp>
        <p:nvSpPr>
          <p:cNvPr id="3" name="Content Placeholder 2"/>
          <p:cNvSpPr>
            <a:spLocks noGrp="1"/>
          </p:cNvSpPr>
          <p:nvPr>
            <p:ph sz="quarter" idx="1"/>
          </p:nvPr>
        </p:nvSpPr>
        <p:spPr>
          <a:xfrm>
            <a:off x="914400" y="1066800"/>
            <a:ext cx="7772400" cy="4953000"/>
          </a:xfrm>
        </p:spPr>
        <p:txBody>
          <a:bodyPr>
            <a:normAutofit/>
          </a:bodyPr>
          <a:lstStyle/>
          <a:p>
            <a:r>
              <a:rPr lang="en-US" dirty="0" smtClean="0"/>
              <a:t>PE Kit:  We request that the PE kit should be in school all week, with it brought in on Monday and not going home until Friday.  This is so there is flexibility in the day for PE and allows for any other unexpected physical activity.</a:t>
            </a:r>
          </a:p>
          <a:p>
            <a:endParaRPr lang="en-US" dirty="0" smtClean="0"/>
          </a:p>
          <a:p>
            <a:r>
              <a:rPr lang="en-US" dirty="0" smtClean="0"/>
              <a:t>Swimming day: </a:t>
            </a:r>
            <a:r>
              <a:rPr lang="en-US" dirty="0"/>
              <a:t> </a:t>
            </a:r>
            <a:r>
              <a:rPr lang="en-US" dirty="0" smtClean="0"/>
              <a:t>Thursday</a:t>
            </a:r>
          </a:p>
          <a:p>
            <a:r>
              <a:rPr lang="en-US" dirty="0" smtClean="0"/>
              <a:t>Spelling test : Friday</a:t>
            </a:r>
          </a:p>
          <a:p>
            <a:r>
              <a:rPr lang="en-US" dirty="0" smtClean="0"/>
              <a:t>Times tables test: Thursday</a:t>
            </a:r>
          </a:p>
          <a:p>
            <a:r>
              <a:rPr lang="en-US" dirty="0" smtClean="0"/>
              <a:t>Uniform and long hair</a:t>
            </a:r>
            <a:endParaRPr lang="en-US" dirty="0"/>
          </a:p>
          <a:p>
            <a:r>
              <a:rPr lang="en-US" dirty="0" smtClean="0"/>
              <a:t>Homework</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3352800"/>
            <a:ext cx="2081788" cy="212298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464" y="6096000"/>
            <a:ext cx="4381500" cy="657225"/>
          </a:xfrm>
          <a:prstGeom prst="rect">
            <a:avLst/>
          </a:prstGeom>
        </p:spPr>
      </p:pic>
    </p:spTree>
    <p:extLst>
      <p:ext uri="{BB962C8B-B14F-4D97-AF65-F5344CB8AC3E}">
        <p14:creationId xmlns:p14="http://schemas.microsoft.com/office/powerpoint/2010/main" val="997730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Homework</a:t>
            </a:r>
            <a:endParaRPr lang="en-US" dirty="0"/>
          </a:p>
        </p:txBody>
      </p:sp>
      <p:sp>
        <p:nvSpPr>
          <p:cNvPr id="3" name="Content Placeholder 2"/>
          <p:cNvSpPr>
            <a:spLocks noGrp="1"/>
          </p:cNvSpPr>
          <p:nvPr>
            <p:ph sz="quarter" idx="1"/>
          </p:nvPr>
        </p:nvSpPr>
        <p:spPr/>
        <p:txBody>
          <a:bodyPr>
            <a:normAutofit/>
          </a:bodyPr>
          <a:lstStyle/>
          <a:p>
            <a:pPr marL="0" indent="0">
              <a:buNone/>
            </a:pPr>
            <a:r>
              <a:rPr lang="en-US" sz="2800" dirty="0" smtClean="0">
                <a:latin typeface="HfW cursive bold" panose="00000500000000000000" pitchFamily="2" charset="0"/>
              </a:rPr>
              <a:t>This year we would like to focus on the basics of reading, spelling and times tables</a:t>
            </a:r>
            <a:r>
              <a:rPr lang="en-US" sz="3200" dirty="0" smtClean="0">
                <a:latin typeface="HfW cursive bold" panose="00000500000000000000" pitchFamily="2" charset="0"/>
              </a:rPr>
              <a:t>.</a:t>
            </a:r>
          </a:p>
          <a:p>
            <a:pPr marL="0" indent="0">
              <a:buNone/>
            </a:pPr>
            <a:endParaRPr lang="en-US" sz="3200" dirty="0">
              <a:latin typeface="HfW cursive bold" panose="00000500000000000000" pitchFamily="2" charset="0"/>
            </a:endParaRPr>
          </a:p>
          <a:p>
            <a:pPr marL="0" indent="0">
              <a:buNone/>
            </a:pPr>
            <a:r>
              <a:rPr lang="en-US" sz="2800" dirty="0" smtClean="0">
                <a:latin typeface="HfW cursive bold" panose="00000500000000000000" pitchFamily="2" charset="0"/>
              </a:rPr>
              <a:t>Each child has a home school diary which needs to be in school each day.  </a:t>
            </a:r>
            <a:endParaRPr lang="en-US" sz="2800" dirty="0">
              <a:latin typeface="HfW cursive bold" panose="000005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2" y="3931338"/>
            <a:ext cx="9144000" cy="2681077"/>
          </a:xfrm>
          <a:prstGeom prst="rect">
            <a:avLst/>
          </a:prstGeom>
        </p:spPr>
      </p:pic>
    </p:spTree>
    <p:extLst>
      <p:ext uri="{BB962C8B-B14F-4D97-AF65-F5344CB8AC3E}">
        <p14:creationId xmlns:p14="http://schemas.microsoft.com/office/powerpoint/2010/main" val="2248484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smtClean="0"/>
              <a:t>Times tables</a:t>
            </a:r>
            <a:endParaRPr lang="en-GB" u="sng" dirty="0"/>
          </a:p>
        </p:txBody>
      </p:sp>
      <p:sp>
        <p:nvSpPr>
          <p:cNvPr id="3" name="Content Placeholder 2"/>
          <p:cNvSpPr>
            <a:spLocks noGrp="1"/>
          </p:cNvSpPr>
          <p:nvPr>
            <p:ph sz="quarter" idx="1"/>
          </p:nvPr>
        </p:nvSpPr>
        <p:spPr/>
        <p:txBody>
          <a:bodyPr/>
          <a:lstStyle/>
          <a:p>
            <a:r>
              <a:rPr lang="en-GB" dirty="0" smtClean="0"/>
              <a:t>In June, the Year 4 children will complete a statutory multiplication test on the </a:t>
            </a:r>
            <a:r>
              <a:rPr lang="en-GB" dirty="0" err="1" smtClean="0"/>
              <a:t>ipads</a:t>
            </a:r>
            <a:r>
              <a:rPr lang="en-GB" dirty="0" smtClean="0"/>
              <a:t>. This is a national requirement for every school.</a:t>
            </a:r>
          </a:p>
          <a:p>
            <a:r>
              <a:rPr lang="en-GB" dirty="0" smtClean="0"/>
              <a:t>The pupils are given 25 times tables questions, 1x through to 12x, with 6 seconds to answer each question.</a:t>
            </a:r>
          </a:p>
          <a:p>
            <a:r>
              <a:rPr lang="en-GB" dirty="0" smtClean="0"/>
              <a:t>This means being able to work out the answer will not always be quick enough – The children need to know these off by heart!</a:t>
            </a:r>
          </a:p>
          <a:p>
            <a:r>
              <a:rPr lang="en-GB" dirty="0" err="1" smtClean="0"/>
              <a:t>Rockstars</a:t>
            </a:r>
            <a:r>
              <a:rPr lang="en-GB" dirty="0" smtClean="0"/>
              <a:t>!</a:t>
            </a:r>
          </a:p>
          <a:p>
            <a:pPr marL="0" indent="0">
              <a:buNone/>
            </a:pPr>
            <a:endParaRPr lang="en-GB" dirty="0"/>
          </a:p>
        </p:txBody>
      </p:sp>
    </p:spTree>
    <p:extLst>
      <p:ext uri="{BB962C8B-B14F-4D97-AF65-F5344CB8AC3E}">
        <p14:creationId xmlns:p14="http://schemas.microsoft.com/office/powerpoint/2010/main" val="3582174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a:bodyPr>
          <a:lstStyle/>
          <a:p>
            <a:r>
              <a:rPr lang="en-US" sz="3200" b="1" dirty="0" smtClean="0"/>
              <a:t>READING</a:t>
            </a:r>
            <a:endParaRPr lang="en-US" sz="3200" b="1" dirty="0"/>
          </a:p>
        </p:txBody>
      </p:sp>
      <p:sp>
        <p:nvSpPr>
          <p:cNvPr id="3" name="Content Placeholder 2"/>
          <p:cNvSpPr>
            <a:spLocks noGrp="1"/>
          </p:cNvSpPr>
          <p:nvPr>
            <p:ph sz="quarter" idx="1"/>
          </p:nvPr>
        </p:nvSpPr>
        <p:spPr/>
        <p:txBody>
          <a:bodyPr>
            <a:normAutofit lnSpcReduction="10000"/>
          </a:bodyPr>
          <a:lstStyle/>
          <a:p>
            <a:pPr marL="0" indent="0">
              <a:buNone/>
            </a:pPr>
            <a:r>
              <a:rPr lang="en-US" b="1" i="1" dirty="0" smtClean="0"/>
              <a:t>1, Reading is fundamental to </a:t>
            </a:r>
          </a:p>
          <a:p>
            <a:pPr marL="0" indent="0">
              <a:buNone/>
            </a:pPr>
            <a:r>
              <a:rPr lang="en-US" b="1" i="1" dirty="0"/>
              <a:t> </a:t>
            </a:r>
            <a:r>
              <a:rPr lang="en-US" b="1" i="1" dirty="0" smtClean="0"/>
              <a:t>function in today’s society.</a:t>
            </a:r>
          </a:p>
          <a:p>
            <a:pPr marL="0" indent="0">
              <a:buNone/>
            </a:pPr>
            <a:endParaRPr lang="en-US" b="1" i="1" dirty="0" smtClean="0"/>
          </a:p>
          <a:p>
            <a:pPr marL="0" indent="0">
              <a:buNone/>
            </a:pPr>
            <a:r>
              <a:rPr lang="en-US" b="1" i="1" dirty="0" smtClean="0"/>
              <a:t>2, Reading skills are vital to finding a good job.</a:t>
            </a:r>
          </a:p>
          <a:p>
            <a:pPr marL="0" indent="0">
              <a:buNone/>
            </a:pPr>
            <a:endParaRPr lang="en-US" b="1" i="1" dirty="0" smtClean="0"/>
          </a:p>
          <a:p>
            <a:pPr marL="0" indent="0">
              <a:buNone/>
            </a:pPr>
            <a:r>
              <a:rPr lang="en-US" b="1" i="1" dirty="0" smtClean="0"/>
              <a:t>3, Reading develops the mind!</a:t>
            </a:r>
          </a:p>
          <a:p>
            <a:pPr marL="0" indent="0">
              <a:buNone/>
            </a:pPr>
            <a:endParaRPr lang="en-US" b="1" i="1" dirty="0"/>
          </a:p>
          <a:p>
            <a:pPr marL="0" indent="0">
              <a:buNone/>
            </a:pPr>
            <a:r>
              <a:rPr lang="en-US" b="1" i="1" dirty="0" smtClean="0"/>
              <a:t>4, It is how we discover new things.</a:t>
            </a:r>
          </a:p>
          <a:p>
            <a:pPr marL="0" indent="0">
              <a:buNone/>
            </a:pPr>
            <a:endParaRPr lang="en-US" b="1" i="1" dirty="0"/>
          </a:p>
          <a:p>
            <a:pPr marL="0" indent="0">
              <a:buNone/>
            </a:pPr>
            <a:r>
              <a:rPr lang="en-US" b="1" i="1" dirty="0" smtClean="0"/>
              <a:t>5, Reading develops the imagination.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52400"/>
            <a:ext cx="3290191"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24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a:bodyPr>
          <a:lstStyle/>
          <a:p>
            <a:r>
              <a:rPr lang="en-US" sz="3200" b="1" dirty="0" smtClean="0"/>
              <a:t>READING</a:t>
            </a:r>
            <a:endParaRPr lang="en-US" sz="3200" b="1" dirty="0"/>
          </a:p>
        </p:txBody>
      </p:sp>
      <p:sp>
        <p:nvSpPr>
          <p:cNvPr id="3" name="Content Placeholder 2"/>
          <p:cNvSpPr>
            <a:spLocks noGrp="1"/>
          </p:cNvSpPr>
          <p:nvPr>
            <p:ph sz="quarter" idx="1"/>
          </p:nvPr>
        </p:nvSpPr>
        <p:spPr/>
        <p:txBody>
          <a:bodyPr>
            <a:normAutofit fontScale="92500" lnSpcReduction="20000"/>
          </a:bodyPr>
          <a:lstStyle/>
          <a:p>
            <a:pPr marL="0" indent="0">
              <a:buNone/>
            </a:pPr>
            <a:r>
              <a:rPr lang="en-US" b="1" i="1" dirty="0" smtClean="0"/>
              <a:t>6, Reading develops the creative</a:t>
            </a:r>
          </a:p>
          <a:p>
            <a:pPr marL="0" indent="0">
              <a:buNone/>
            </a:pPr>
            <a:r>
              <a:rPr lang="en-US" b="1" i="1" dirty="0" smtClean="0"/>
              <a:t>side of people.</a:t>
            </a:r>
          </a:p>
          <a:p>
            <a:pPr marL="0" indent="0">
              <a:buNone/>
            </a:pPr>
            <a:endParaRPr lang="en-US" b="1" i="1" dirty="0"/>
          </a:p>
          <a:p>
            <a:pPr marL="0" indent="0">
              <a:buNone/>
            </a:pPr>
            <a:r>
              <a:rPr lang="en-US" b="1" i="1" dirty="0" smtClean="0"/>
              <a:t>7, Reading develops a good self image.</a:t>
            </a:r>
          </a:p>
          <a:p>
            <a:pPr marL="0" indent="0">
              <a:buNone/>
            </a:pPr>
            <a:endParaRPr lang="en-US" b="1" i="1" dirty="0"/>
          </a:p>
          <a:p>
            <a:pPr marL="0" indent="0">
              <a:buNone/>
            </a:pPr>
            <a:r>
              <a:rPr lang="en-US" b="1" i="1" dirty="0" smtClean="0"/>
              <a:t>8, Reading skills, especially in a phonics program, improve spelling.</a:t>
            </a:r>
          </a:p>
          <a:p>
            <a:pPr marL="0" indent="0">
              <a:buNone/>
            </a:pPr>
            <a:endParaRPr lang="en-US" b="1" i="1" dirty="0"/>
          </a:p>
          <a:p>
            <a:pPr marL="0" indent="0">
              <a:buNone/>
            </a:pPr>
            <a:r>
              <a:rPr lang="en-US" b="1" i="1" dirty="0" smtClean="0"/>
              <a:t>9, Ideas written down (and then read) have changed the destiny of people.</a:t>
            </a:r>
          </a:p>
          <a:p>
            <a:pPr marL="0" indent="0">
              <a:buNone/>
            </a:pPr>
            <a:endParaRPr lang="en-US" b="1" i="1" dirty="0"/>
          </a:p>
          <a:p>
            <a:pPr marL="0" indent="0">
              <a:buNone/>
            </a:pPr>
            <a:r>
              <a:rPr lang="en-US" b="1" i="1" dirty="0" smtClean="0"/>
              <a:t>10, Reading is fun!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9762" y="121348"/>
            <a:ext cx="2829838" cy="1883128"/>
          </a:xfrm>
          <a:prstGeom prst="rect">
            <a:avLst/>
          </a:prstGeom>
        </p:spPr>
      </p:pic>
    </p:spTree>
    <p:extLst>
      <p:ext uri="{BB962C8B-B14F-4D97-AF65-F5344CB8AC3E}">
        <p14:creationId xmlns:p14="http://schemas.microsoft.com/office/powerpoint/2010/main" val="743688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a:p>
        </p:txBody>
      </p:sp>
      <p:sp>
        <p:nvSpPr>
          <p:cNvPr id="5" name="Title 1"/>
          <p:cNvSpPr>
            <a:spLocks noGrp="1"/>
          </p:cNvSpPr>
          <p:nvPr>
            <p:ph type="title"/>
          </p:nvPr>
        </p:nvSpPr>
        <p:spPr/>
        <p:txBody>
          <a:bodyPr/>
          <a:lstStyle/>
          <a:p>
            <a:pPr algn="ctr"/>
            <a:r>
              <a:rPr lang="en-US" dirty="0" smtClean="0"/>
              <a:t>Title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96072"/>
            <a:ext cx="8610600" cy="6257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1797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28600"/>
            <a:ext cx="7772400" cy="1143000"/>
          </a:xfrm>
        </p:spPr>
        <p:txBody>
          <a:bodyPr/>
          <a:lstStyle/>
          <a:p>
            <a:pPr algn="ctr"/>
            <a:r>
              <a:rPr lang="en-US" dirty="0" err="1" smtClean="0"/>
              <a:t>Behaviour</a:t>
            </a:r>
            <a:endParaRPr lang="en-US" dirty="0"/>
          </a:p>
        </p:txBody>
      </p:sp>
      <p:sp>
        <p:nvSpPr>
          <p:cNvPr id="4" name="Content Placeholder 3"/>
          <p:cNvSpPr>
            <a:spLocks noGrp="1"/>
          </p:cNvSpPr>
          <p:nvPr>
            <p:ph sz="quarter" idx="1"/>
          </p:nvPr>
        </p:nvSpPr>
        <p:spPr>
          <a:xfrm>
            <a:off x="457200" y="838200"/>
            <a:ext cx="8229600" cy="5791200"/>
          </a:xfrm>
        </p:spPr>
        <p:txBody>
          <a:bodyPr>
            <a:normAutofit fontScale="85000" lnSpcReduction="20000"/>
          </a:bodyPr>
          <a:lstStyle/>
          <a:p>
            <a:pPr marL="0" indent="0">
              <a:buNone/>
            </a:pPr>
            <a:r>
              <a:rPr lang="en-US" sz="2400" dirty="0" smtClean="0"/>
              <a:t>We our proud of </a:t>
            </a:r>
            <a:r>
              <a:rPr lang="en-US" sz="2400" dirty="0" err="1" smtClean="0"/>
              <a:t>behaviour</a:t>
            </a:r>
            <a:r>
              <a:rPr lang="en-US" sz="2400" dirty="0" smtClean="0"/>
              <a:t> at </a:t>
            </a:r>
            <a:r>
              <a:rPr lang="en-US" sz="2400" dirty="0" err="1" smtClean="0"/>
              <a:t>Isleham</a:t>
            </a:r>
            <a:r>
              <a:rPr lang="en-US" sz="2400" dirty="0" smtClean="0"/>
              <a:t> Primary School and want it to remain excellent.  To maintain this excellence we will offer:</a:t>
            </a:r>
          </a:p>
          <a:p>
            <a:pPr marL="0" indent="0">
              <a:buNone/>
            </a:pPr>
            <a:endParaRPr lang="en-US" sz="2400" dirty="0"/>
          </a:p>
          <a:p>
            <a:r>
              <a:rPr lang="en-US" sz="2400" dirty="0" smtClean="0"/>
              <a:t>Dojo points for teamwork, working hard, great effort, politeness, helping others, homework and persistence. (and other outstanding acts)</a:t>
            </a:r>
          </a:p>
          <a:p>
            <a:r>
              <a:rPr lang="en-US" sz="2400" dirty="0" smtClean="0"/>
              <a:t>With 20 points there will be 20 minutes of golden time, each week.</a:t>
            </a:r>
          </a:p>
          <a:p>
            <a:r>
              <a:rPr lang="en-US" sz="2400" dirty="0" smtClean="0"/>
              <a:t>The children in each class choose the golden time activities</a:t>
            </a:r>
          </a:p>
          <a:p>
            <a:r>
              <a:rPr lang="en-US" sz="2400" dirty="0" smtClean="0"/>
              <a:t>If rules are not followed dojos can be taken away.  </a:t>
            </a:r>
            <a:r>
              <a:rPr lang="en-US" sz="2400" dirty="0" err="1" smtClean="0"/>
              <a:t>Eg</a:t>
            </a:r>
            <a:r>
              <a:rPr lang="en-US" sz="2400" dirty="0" smtClean="0"/>
              <a:t>. For no effort, not listening, rudeness, refusal, talking over an adult or for a red card.</a:t>
            </a:r>
          </a:p>
          <a:p>
            <a:r>
              <a:rPr lang="en-US" sz="2400" dirty="0" smtClean="0"/>
              <a:t>If a child has not reached the 20 dojos over the week then they will sit out for the minutes they have missing. (</a:t>
            </a:r>
            <a:r>
              <a:rPr lang="en-US" sz="2400" dirty="0" err="1" smtClean="0"/>
              <a:t>eg</a:t>
            </a:r>
            <a:r>
              <a:rPr lang="en-US" sz="2400" dirty="0" smtClean="0"/>
              <a:t> 19 dojos gained will result in 1 minute away from golden time)</a:t>
            </a:r>
          </a:p>
          <a:p>
            <a:r>
              <a:rPr lang="en-US" sz="2400" dirty="0" smtClean="0"/>
              <a:t>With 30+ dojos, the children are able to add a house token to their team.  This builds to a treat for the winning house each term.  </a:t>
            </a:r>
            <a:r>
              <a:rPr lang="en-US" sz="2400" dirty="0" err="1" smtClean="0"/>
              <a:t>Eg</a:t>
            </a:r>
            <a:r>
              <a:rPr lang="en-US" sz="2400" dirty="0" smtClean="0"/>
              <a:t>. Film, play at the park.</a:t>
            </a:r>
          </a:p>
          <a:p>
            <a:r>
              <a:rPr lang="en-US" sz="2400" dirty="0" smtClean="0"/>
              <a:t>Opportunities for activity at lunch playtime, </a:t>
            </a:r>
            <a:r>
              <a:rPr lang="en-US" sz="2400" dirty="0" err="1" smtClean="0"/>
              <a:t>eg</a:t>
            </a:r>
            <a:r>
              <a:rPr lang="en-US" sz="2400" dirty="0" smtClean="0"/>
              <a:t> craft, sport, games etc.</a:t>
            </a:r>
          </a:p>
          <a:p>
            <a:endParaRPr lang="en-US" sz="2400" dirty="0" smtClean="0"/>
          </a:p>
          <a:p>
            <a:pPr marL="0" indent="0">
              <a:buNone/>
            </a:pPr>
            <a:endParaRPr lang="en-US" sz="3200" dirty="0"/>
          </a:p>
          <a:p>
            <a:pPr marL="0" indent="0">
              <a:buNone/>
            </a:pPr>
            <a:r>
              <a:rPr lang="en-US" sz="3200" dirty="0" smtClean="0"/>
              <a:t> </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5486399"/>
            <a:ext cx="2302295" cy="100471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5221466"/>
            <a:ext cx="2209800" cy="1534583"/>
          </a:xfrm>
          <a:prstGeom prst="rect">
            <a:avLst/>
          </a:prstGeom>
        </p:spPr>
      </p:pic>
    </p:spTree>
    <p:extLst>
      <p:ext uri="{BB962C8B-B14F-4D97-AF65-F5344CB8AC3E}">
        <p14:creationId xmlns:p14="http://schemas.microsoft.com/office/powerpoint/2010/main" val="22999506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2813</TotalTime>
  <Words>663</Words>
  <Application>Microsoft Office PowerPoint</Application>
  <PresentationFormat>On-screen Show (4:3)</PresentationFormat>
  <Paragraphs>77</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Equity</vt:lpstr>
      <vt:lpstr>Welcome to Year 4</vt:lpstr>
      <vt:lpstr>Classroom Procedures and Routines</vt:lpstr>
      <vt:lpstr>General Whole School Reminders</vt:lpstr>
      <vt:lpstr>Homework</vt:lpstr>
      <vt:lpstr>Times tables</vt:lpstr>
      <vt:lpstr>READING</vt:lpstr>
      <vt:lpstr>READING</vt:lpstr>
      <vt:lpstr>Title</vt:lpstr>
      <vt:lpstr>Behaviour</vt:lpstr>
      <vt:lpstr>Home School books</vt:lpstr>
      <vt:lpstr>Young Voices Concert</vt:lpstr>
      <vt:lpstr>Thank you for coming!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Procedures for Mrs. Miller’s 5th Grade Classroom</dc:title>
  <dc:creator>Owner</dc:creator>
  <cp:lastModifiedBy>Dawn Deacon</cp:lastModifiedBy>
  <cp:revision>84</cp:revision>
  <dcterms:created xsi:type="dcterms:W3CDTF">2015-08-22T21:44:37Z</dcterms:created>
  <dcterms:modified xsi:type="dcterms:W3CDTF">2019-09-09T09:54:20Z</dcterms:modified>
</cp:coreProperties>
</file>