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329" r:id="rId2"/>
    <p:sldId id="256" r:id="rId3"/>
    <p:sldId id="257" r:id="rId4"/>
    <p:sldId id="307" r:id="rId5"/>
    <p:sldId id="341" r:id="rId6"/>
    <p:sldId id="340" r:id="rId7"/>
    <p:sldId id="304" r:id="rId8"/>
    <p:sldId id="305" r:id="rId9"/>
    <p:sldId id="258"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4660"/>
  </p:normalViewPr>
  <p:slideViewPr>
    <p:cSldViewPr>
      <p:cViewPr varScale="1">
        <p:scale>
          <a:sx n="84" d="100"/>
          <a:sy n="84" d="100"/>
        </p:scale>
        <p:origin x="1459"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F060E-6F3D-45E9-8E1F-3B523AFCEF51}" type="datetimeFigureOut">
              <a:rPr lang="en-US" smtClean="0"/>
              <a:t>9/5/2019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5374B-5BF6-41F1-9615-E2C476E4FEDA}" type="slidenum">
              <a:rPr lang="en-US" smtClean="0"/>
              <a:t>‹#›</a:t>
            </a:fld>
            <a:endParaRPr lang="en-US" dirty="0"/>
          </a:p>
        </p:txBody>
      </p:sp>
    </p:spTree>
    <p:extLst>
      <p:ext uri="{BB962C8B-B14F-4D97-AF65-F5344CB8AC3E}">
        <p14:creationId xmlns:p14="http://schemas.microsoft.com/office/powerpoint/2010/main" val="371237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5374B-5BF6-41F1-9615-E2C476E4FEDA}" type="slidenum">
              <a:rPr lang="en-US" smtClean="0"/>
              <a:t>3</a:t>
            </a:fld>
            <a:endParaRPr lang="en-US" dirty="0"/>
          </a:p>
        </p:txBody>
      </p:sp>
    </p:spTree>
    <p:extLst>
      <p:ext uri="{BB962C8B-B14F-4D97-AF65-F5344CB8AC3E}">
        <p14:creationId xmlns:p14="http://schemas.microsoft.com/office/powerpoint/2010/main" val="331820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908BA16-2D0E-4BF9-9EA4-29526EC9D6DC}" type="datetimeFigureOut">
              <a:rPr lang="en-US" smtClean="0"/>
              <a:t>9/5/2019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36E0EB4-4137-40C3-8C54-1C13CCA2A193}"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08BA16-2D0E-4BF9-9EA4-29526EC9D6DC}"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E0EB4-4137-40C3-8C54-1C13CCA2A19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08BA16-2D0E-4BF9-9EA4-29526EC9D6DC}"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E0EB4-4137-40C3-8C54-1C13CCA2A19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908BA16-2D0E-4BF9-9EA4-29526EC9D6DC}"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E0EB4-4137-40C3-8C54-1C13CCA2A193}"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08BA16-2D0E-4BF9-9EA4-29526EC9D6DC}" type="datetimeFigureOut">
              <a:rPr lang="en-US" smtClean="0"/>
              <a:t>9/5/2019</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136E0EB4-4137-40C3-8C54-1C13CCA2A19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08BA16-2D0E-4BF9-9EA4-29526EC9D6DC}" type="datetimeFigureOut">
              <a:rPr lang="en-US" smtClean="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E0EB4-4137-40C3-8C54-1C13CCA2A193}"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908BA16-2D0E-4BF9-9EA4-29526EC9D6DC}" type="datetimeFigureOut">
              <a:rPr lang="en-US" smtClean="0"/>
              <a:t>9/5/2019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6E0EB4-4137-40C3-8C54-1C13CCA2A193}"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08BA16-2D0E-4BF9-9EA4-29526EC9D6DC}" type="datetimeFigureOut">
              <a:rPr lang="en-US" smtClean="0"/>
              <a:t>9/5/2019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6E0EB4-4137-40C3-8C54-1C13CCA2A19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8BA16-2D0E-4BF9-9EA4-29526EC9D6DC}" type="datetimeFigureOut">
              <a:rPr lang="en-US" smtClean="0"/>
              <a:t>9/5/2019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6E0EB4-4137-40C3-8C54-1C13CCA2A19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08BA16-2D0E-4BF9-9EA4-29526EC9D6DC}" type="datetimeFigureOut">
              <a:rPr lang="en-US" smtClean="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E0EB4-4137-40C3-8C54-1C13CCA2A193}"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08BA16-2D0E-4BF9-9EA4-29526EC9D6DC}" type="datetimeFigureOut">
              <a:rPr lang="en-US" smtClean="0"/>
              <a:t>9/5/2019</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136E0EB4-4137-40C3-8C54-1C13CCA2A193}"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908BA16-2D0E-4BF9-9EA4-29526EC9D6DC}" type="datetimeFigureOut">
              <a:rPr lang="en-US" smtClean="0"/>
              <a:t>9/5/2019</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36E0EB4-4137-40C3-8C54-1C13CCA2A19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solidFill>
                  <a:schemeClr val="tx1"/>
                </a:solidFill>
                <a:latin typeface="Comic Sans MS" panose="030F0702030302020204" pitchFamily="66" charset="0"/>
              </a:rPr>
              <a:t>I’m so glad to be your child’s teacher! We’re going to have a great year. </a:t>
            </a:r>
            <a:r>
              <a:rPr lang="en-US" dirty="0" smtClean="0">
                <a:solidFill>
                  <a:schemeClr val="tx1"/>
                </a:solidFill>
                <a:latin typeface="Comic Sans MS" panose="030F0702030302020204" pitchFamily="66" charset="0"/>
                <a:sym typeface="Wingdings" panose="05000000000000000000" pitchFamily="2" charset="2"/>
              </a:rPr>
              <a:t> </a:t>
            </a:r>
            <a:endParaRPr lang="en-US" dirty="0">
              <a:solidFill>
                <a:schemeClr val="tx1"/>
              </a:solidFill>
              <a:latin typeface="Comic Sans MS" panose="030F0702030302020204" pitchFamily="66" charset="0"/>
            </a:endParaRPr>
          </a:p>
        </p:txBody>
      </p:sp>
      <p:sp>
        <p:nvSpPr>
          <p:cNvPr id="4" name="Title 3"/>
          <p:cNvSpPr>
            <a:spLocks noGrp="1"/>
          </p:cNvSpPr>
          <p:nvPr>
            <p:ph type="ctrTitle"/>
          </p:nvPr>
        </p:nvSpPr>
        <p:spPr/>
        <p:txBody>
          <a:bodyPr>
            <a:normAutofit/>
          </a:bodyPr>
          <a:lstStyle/>
          <a:p>
            <a:pPr algn="l"/>
            <a:r>
              <a:rPr lang="en-US" sz="5400" dirty="0" smtClean="0">
                <a:solidFill>
                  <a:schemeClr val="tx1"/>
                </a:solidFill>
                <a:latin typeface="Comic Sans MS" panose="030F0702030302020204" pitchFamily="66" charset="0"/>
              </a:rPr>
              <a:t>Welcome to</a:t>
            </a:r>
            <a:endParaRPr lang="en-US" sz="5400" dirty="0">
              <a:solidFill>
                <a:schemeClr val="tx1"/>
              </a:solidFill>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4724400" y="1505930"/>
            <a:ext cx="3631198" cy="1395412"/>
          </a:xfrm>
          <a:prstGeom prst="rect">
            <a:avLst/>
          </a:prstGeom>
        </p:spPr>
      </p:pic>
    </p:spTree>
    <p:extLst>
      <p:ext uri="{BB962C8B-B14F-4D97-AF65-F5344CB8AC3E}">
        <p14:creationId xmlns:p14="http://schemas.microsoft.com/office/powerpoint/2010/main" val="3526599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1143000"/>
          </a:xfrm>
        </p:spPr>
        <p:txBody>
          <a:bodyPr/>
          <a:lstStyle/>
          <a:p>
            <a:pPr algn="ctr"/>
            <a:r>
              <a:rPr lang="en-US" dirty="0" smtClean="0">
                <a:solidFill>
                  <a:schemeClr val="tx1"/>
                </a:solidFill>
                <a:latin typeface="Comic Sans MS" panose="030F0702030302020204" pitchFamily="66" charset="0"/>
              </a:rPr>
              <a:t>Thank you for coming!</a:t>
            </a:r>
            <a:endParaRPr lang="en-US" dirty="0">
              <a:solidFill>
                <a:schemeClr val="tx1"/>
              </a:solidFill>
              <a:latin typeface="Comic Sans MS" panose="030F0702030302020204" pitchFamily="66" charset="0"/>
            </a:endParaRPr>
          </a:p>
        </p:txBody>
      </p:sp>
      <p:sp>
        <p:nvSpPr>
          <p:cNvPr id="4" name="Content Placeholder 3"/>
          <p:cNvSpPr>
            <a:spLocks noGrp="1"/>
          </p:cNvSpPr>
          <p:nvPr>
            <p:ph sz="quarter" idx="1"/>
          </p:nvPr>
        </p:nvSpPr>
        <p:spPr>
          <a:xfrm>
            <a:off x="685800" y="1143000"/>
            <a:ext cx="7772400" cy="4953000"/>
          </a:xfrm>
        </p:spPr>
        <p:txBody>
          <a:bodyPr>
            <a:normAutofit/>
          </a:bodyPr>
          <a:lstStyle/>
          <a:p>
            <a:pPr algn="ctr"/>
            <a:endParaRPr lang="en-US" dirty="0" smtClean="0">
              <a:latin typeface="Comic Sans MS" panose="030F0702030302020204" pitchFamily="66" charset="0"/>
            </a:endParaRPr>
          </a:p>
          <a:p>
            <a:pPr marL="0" indent="0" algn="ctr">
              <a:buNone/>
            </a:pPr>
            <a:r>
              <a:rPr lang="en-US" dirty="0" smtClean="0">
                <a:latin typeface="Comic Sans MS" panose="030F0702030302020204" pitchFamily="66" charset="0"/>
                <a:sym typeface="Wingdings" panose="05000000000000000000" pitchFamily="2" charset="2"/>
              </a:rPr>
              <a:t>If there are any questions or comments, </a:t>
            </a:r>
          </a:p>
          <a:p>
            <a:pPr marL="0" indent="0" algn="ctr">
              <a:buNone/>
            </a:pPr>
            <a:r>
              <a:rPr lang="en-US" dirty="0" smtClean="0">
                <a:latin typeface="Comic Sans MS" panose="030F0702030302020204" pitchFamily="66" charset="0"/>
                <a:sym typeface="Wingdings" panose="05000000000000000000" pitchFamily="2" charset="2"/>
              </a:rPr>
              <a:t>then please share them now.</a:t>
            </a:r>
          </a:p>
          <a:p>
            <a:pPr marL="0" indent="0" algn="ctr">
              <a:buNone/>
            </a:pPr>
            <a:endParaRPr lang="en-US" dirty="0">
              <a:latin typeface="Comic Sans MS" panose="030F0702030302020204" pitchFamily="66" charset="0"/>
              <a:sym typeface="Wingdings" panose="05000000000000000000" pitchFamily="2" charset="2"/>
            </a:endParaRPr>
          </a:p>
          <a:p>
            <a:pPr marL="0" indent="0" algn="ctr">
              <a:buNone/>
            </a:pPr>
            <a:r>
              <a:rPr lang="en-US" dirty="0" smtClean="0">
                <a:latin typeface="Comic Sans MS" panose="030F0702030302020204" pitchFamily="66" charset="0"/>
                <a:sym typeface="Wingdings" panose="05000000000000000000" pitchFamily="2" charset="2"/>
              </a:rPr>
              <a:t>Thank you.</a:t>
            </a:r>
            <a:endParaRPr lang="en-US" dirty="0">
              <a:latin typeface="Comic Sans MS" panose="030F0702030302020204"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780555"/>
            <a:ext cx="2428875" cy="18764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09168"/>
            <a:ext cx="3266031" cy="1219200"/>
          </a:xfrm>
          <a:prstGeom prst="rect">
            <a:avLst/>
          </a:prstGeom>
        </p:spPr>
      </p:pic>
    </p:spTree>
    <p:extLst>
      <p:ext uri="{BB962C8B-B14F-4D97-AF65-F5344CB8AC3E}">
        <p14:creationId xmlns:p14="http://schemas.microsoft.com/office/powerpoint/2010/main" val="4040433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 y="3352800"/>
            <a:ext cx="6400800" cy="1600200"/>
          </a:xfrm>
        </p:spPr>
        <p:txBody>
          <a:bodyPr>
            <a:noAutofit/>
          </a:bodyPr>
          <a:lstStyle/>
          <a:p>
            <a:r>
              <a:rPr lang="en-US" sz="2000" dirty="0" smtClean="0">
                <a:solidFill>
                  <a:schemeClr val="tx1"/>
                </a:solidFill>
                <a:latin typeface="Comic Sans MS" panose="030F0702030302020204" pitchFamily="66" charset="0"/>
              </a:rPr>
              <a:t>Let’s learn about some of the routines and procedures in our class</a:t>
            </a:r>
            <a:r>
              <a:rPr lang="en-US" sz="2000" dirty="0">
                <a:solidFill>
                  <a:schemeClr val="tx1"/>
                </a:solidFill>
                <a:latin typeface="Comic Sans MS" panose="030F0702030302020204" pitchFamily="66" charset="0"/>
              </a:rPr>
              <a:t> </a:t>
            </a:r>
            <a:r>
              <a:rPr lang="en-US" sz="2000" dirty="0" smtClean="0">
                <a:solidFill>
                  <a:schemeClr val="tx1"/>
                </a:solidFill>
                <a:latin typeface="Comic Sans MS" panose="030F0702030302020204" pitchFamily="66" charset="0"/>
              </a:rPr>
              <a:t>for the coming term and year ahead.</a:t>
            </a:r>
          </a:p>
          <a:p>
            <a:endParaRPr lang="en-US" sz="2000" dirty="0">
              <a:solidFill>
                <a:schemeClr val="tx1"/>
              </a:solidFill>
              <a:latin typeface="Comic Sans MS" panose="030F0702030302020204" pitchFamily="66" charset="0"/>
            </a:endParaRPr>
          </a:p>
          <a:p>
            <a:r>
              <a:rPr lang="en-US" sz="2000" dirty="0" smtClean="0">
                <a:solidFill>
                  <a:schemeClr val="tx1"/>
                </a:solidFill>
                <a:latin typeface="Comic Sans MS" panose="030F0702030302020204" pitchFamily="66" charset="0"/>
              </a:rPr>
              <a:t>Please ask any questions as we work through the PowerPoint.</a:t>
            </a:r>
            <a:endParaRPr lang="en-US" sz="2000" dirty="0">
              <a:solidFill>
                <a:schemeClr val="tx1"/>
              </a:solidFill>
              <a:latin typeface="Comic Sans MS" panose="030F0702030302020204" pitchFamily="66" charset="0"/>
            </a:endParaRPr>
          </a:p>
        </p:txBody>
      </p:sp>
      <p:sp>
        <p:nvSpPr>
          <p:cNvPr id="2" name="Title 1"/>
          <p:cNvSpPr>
            <a:spLocks noGrp="1"/>
          </p:cNvSpPr>
          <p:nvPr>
            <p:ph type="ctrTitle"/>
          </p:nvPr>
        </p:nvSpPr>
        <p:spPr/>
        <p:txBody>
          <a:bodyPr/>
          <a:lstStyle/>
          <a:p>
            <a:r>
              <a:rPr lang="en-US" dirty="0" smtClean="0">
                <a:solidFill>
                  <a:schemeClr val="tx1"/>
                </a:solidFill>
                <a:latin typeface="Comic Sans MS" panose="030F0702030302020204" pitchFamily="66" charset="0"/>
              </a:rPr>
              <a:t>Classroom Procedures and Routines</a:t>
            </a:r>
            <a:endParaRPr lang="en-US" dirty="0">
              <a:solidFill>
                <a:schemeClr val="tx1"/>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553200" y="4148745"/>
            <a:ext cx="2362200" cy="2362200"/>
          </a:xfrm>
          <a:prstGeom prst="rect">
            <a:avLst/>
          </a:prstGeom>
        </p:spPr>
      </p:pic>
    </p:spTree>
    <p:extLst>
      <p:ext uri="{BB962C8B-B14F-4D97-AF65-F5344CB8AC3E}">
        <p14:creationId xmlns:p14="http://schemas.microsoft.com/office/powerpoint/2010/main" val="4119989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764" y="-152400"/>
            <a:ext cx="7772400" cy="1143000"/>
          </a:xfrm>
        </p:spPr>
        <p:txBody>
          <a:bodyPr>
            <a:normAutofit fontScale="90000"/>
          </a:bodyPr>
          <a:lstStyle/>
          <a:p>
            <a:r>
              <a:rPr lang="en-US" dirty="0" smtClean="0">
                <a:solidFill>
                  <a:schemeClr val="tx1"/>
                </a:solidFill>
                <a:latin typeface="Comic Sans MS" panose="030F0702030302020204" pitchFamily="66" charset="0"/>
              </a:rPr>
              <a:t>General Whole School Reminders</a:t>
            </a:r>
            <a:endParaRPr lang="en-US" dirty="0">
              <a:solidFill>
                <a:schemeClr val="tx1"/>
              </a:solidFill>
              <a:latin typeface="Comic Sans MS" panose="030F0702030302020204" pitchFamily="66" charset="0"/>
            </a:endParaRPr>
          </a:p>
        </p:txBody>
      </p:sp>
      <p:sp>
        <p:nvSpPr>
          <p:cNvPr id="3" name="Content Placeholder 2"/>
          <p:cNvSpPr>
            <a:spLocks noGrp="1"/>
          </p:cNvSpPr>
          <p:nvPr>
            <p:ph sz="quarter" idx="1"/>
          </p:nvPr>
        </p:nvSpPr>
        <p:spPr>
          <a:xfrm>
            <a:off x="708764" y="1143000"/>
            <a:ext cx="7772400" cy="4953000"/>
          </a:xfrm>
        </p:spPr>
        <p:txBody>
          <a:bodyPr>
            <a:normAutofit lnSpcReduction="10000"/>
          </a:bodyPr>
          <a:lstStyle/>
          <a:p>
            <a:r>
              <a:rPr lang="en-US" dirty="0" smtClean="0">
                <a:latin typeface="Comic Sans MS" panose="030F0702030302020204" pitchFamily="66" charset="0"/>
              </a:rPr>
              <a:t>PE Kit:  We request that the PE kit should be in school all week, with it brought in on Monday and not going home until Friday.  This is so there is flexibility in the day for PE and allows for any other unexpected physical activity.</a:t>
            </a:r>
          </a:p>
          <a:p>
            <a:endParaRPr lang="en-US" dirty="0" smtClean="0">
              <a:latin typeface="Comic Sans MS" panose="030F0702030302020204" pitchFamily="66" charset="0"/>
            </a:endParaRPr>
          </a:p>
          <a:p>
            <a:r>
              <a:rPr lang="en-US" dirty="0" smtClean="0">
                <a:latin typeface="Comic Sans MS" panose="030F0702030302020204" pitchFamily="66" charset="0"/>
              </a:rPr>
              <a:t>Swimming day: Monday while the weather stays nice!</a:t>
            </a:r>
          </a:p>
          <a:p>
            <a:endParaRPr lang="en-US" dirty="0">
              <a:latin typeface="Comic Sans MS" panose="030F0702030302020204" pitchFamily="66" charset="0"/>
            </a:endParaRPr>
          </a:p>
          <a:p>
            <a:r>
              <a:rPr lang="en-US" dirty="0" smtClean="0">
                <a:latin typeface="Comic Sans MS" panose="030F0702030302020204" pitchFamily="66" charset="0"/>
              </a:rPr>
              <a:t>Uniform and long hair</a:t>
            </a:r>
          </a:p>
          <a:p>
            <a:endParaRPr lang="en-US" dirty="0">
              <a:latin typeface="Comic Sans MS" panose="030F0702030302020204" pitchFamily="66" charset="0"/>
            </a:endParaRPr>
          </a:p>
          <a:p>
            <a:r>
              <a:rPr lang="en-US" dirty="0" smtClean="0">
                <a:latin typeface="Comic Sans MS" panose="030F0702030302020204" pitchFamily="66" charset="0"/>
              </a:rPr>
              <a:t>Homework</a:t>
            </a:r>
            <a:endParaRPr lang="en-US"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4343400" y="4330220"/>
            <a:ext cx="4806696" cy="2027172"/>
          </a:xfrm>
          <a:prstGeom prst="rect">
            <a:avLst/>
          </a:prstGeom>
        </p:spPr>
      </p:pic>
    </p:spTree>
    <p:extLst>
      <p:ext uri="{BB962C8B-B14F-4D97-AF65-F5344CB8AC3E}">
        <p14:creationId xmlns:p14="http://schemas.microsoft.com/office/powerpoint/2010/main" val="997730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748" y="152400"/>
            <a:ext cx="7772400" cy="1143000"/>
          </a:xfrm>
        </p:spPr>
        <p:txBody>
          <a:bodyPr/>
          <a:lstStyle/>
          <a:p>
            <a:pPr algn="ctr"/>
            <a:r>
              <a:rPr lang="en-US" dirty="0" smtClean="0">
                <a:solidFill>
                  <a:schemeClr val="tx1"/>
                </a:solidFill>
                <a:latin typeface="Comic Sans MS" panose="030F0702030302020204" pitchFamily="66" charset="0"/>
              </a:rPr>
              <a:t>Homework</a:t>
            </a:r>
            <a:endParaRPr lang="en-US" dirty="0">
              <a:solidFill>
                <a:schemeClr val="tx1"/>
              </a:solidFill>
              <a:latin typeface="Comic Sans MS" panose="030F0702030302020204" pitchFamily="66" charset="0"/>
            </a:endParaRPr>
          </a:p>
        </p:txBody>
      </p:sp>
      <p:sp>
        <p:nvSpPr>
          <p:cNvPr id="3" name="Content Placeholder 2"/>
          <p:cNvSpPr>
            <a:spLocks noGrp="1"/>
          </p:cNvSpPr>
          <p:nvPr>
            <p:ph sz="quarter" idx="1"/>
          </p:nvPr>
        </p:nvSpPr>
        <p:spPr>
          <a:xfrm>
            <a:off x="660748" y="1524000"/>
            <a:ext cx="7772400" cy="4572000"/>
          </a:xfrm>
        </p:spPr>
        <p:txBody>
          <a:bodyPr>
            <a:normAutofit lnSpcReduction="10000"/>
          </a:bodyPr>
          <a:lstStyle/>
          <a:p>
            <a:pPr marL="0" indent="0" algn="ctr">
              <a:buNone/>
            </a:pPr>
            <a:r>
              <a:rPr lang="en-US" dirty="0" smtClean="0">
                <a:latin typeface="Comic Sans MS" panose="030F0702030302020204" pitchFamily="66" charset="0"/>
              </a:rPr>
              <a:t>This year we would like to focus on the basics of reading, spelling and times tables</a:t>
            </a:r>
            <a:r>
              <a:rPr lang="en-US" dirty="0" smtClean="0">
                <a:latin typeface="Comic Sans MS" panose="030F0702030302020204" pitchFamily="66" charset="0"/>
              </a:rPr>
              <a:t>.</a:t>
            </a:r>
          </a:p>
          <a:p>
            <a:pPr marL="0" indent="0" algn="ctr">
              <a:buNone/>
            </a:pPr>
            <a:endParaRPr lang="en-US" dirty="0" smtClean="0">
              <a:latin typeface="Comic Sans MS" panose="030F0702030302020204" pitchFamily="66" charset="0"/>
            </a:endParaRPr>
          </a:p>
          <a:p>
            <a:pPr marL="0" indent="0" algn="ctr">
              <a:buNone/>
            </a:pPr>
            <a:r>
              <a:rPr lang="en-US" dirty="0" smtClean="0">
                <a:latin typeface="Comic Sans MS" panose="030F0702030302020204" pitchFamily="66" charset="0"/>
              </a:rPr>
              <a:t>These will be put in new home school books weekly on a Friday. </a:t>
            </a:r>
          </a:p>
          <a:p>
            <a:pPr marL="0" indent="0" algn="ctr">
              <a:buNone/>
            </a:pPr>
            <a:r>
              <a:rPr lang="en-US" dirty="0" smtClean="0">
                <a:latin typeface="Comic Sans MS" panose="030F0702030302020204" pitchFamily="66" charset="0"/>
              </a:rPr>
              <a:t>Spelling tests will be on Wednesday mornings. </a:t>
            </a:r>
          </a:p>
          <a:p>
            <a:pPr marL="0" indent="0" algn="ctr">
              <a:buNone/>
            </a:pPr>
            <a:r>
              <a:rPr lang="en-US" dirty="0" smtClean="0">
                <a:latin typeface="Comic Sans MS" panose="030F0702030302020204" pitchFamily="66" charset="0"/>
              </a:rPr>
              <a:t>Half termly times table tests. </a:t>
            </a:r>
            <a:endParaRPr lang="en-US" dirty="0" smtClean="0">
              <a:latin typeface="Comic Sans MS" panose="030F0702030302020204" pitchFamily="66" charset="0"/>
            </a:endParaRPr>
          </a:p>
          <a:p>
            <a:pPr marL="0" indent="0" algn="ctr">
              <a:buNone/>
            </a:pPr>
            <a:endParaRPr lang="en-US" sz="3200" dirty="0">
              <a:latin typeface="Comic Sans MS" panose="030F0702030302020204" pitchFamily="66" charset="0"/>
            </a:endParaRPr>
          </a:p>
          <a:p>
            <a:pPr marL="0" indent="0" algn="ctr">
              <a:buNone/>
            </a:pPr>
            <a:r>
              <a:rPr lang="en-US" sz="2800" dirty="0" smtClean="0">
                <a:latin typeface="Comic Sans MS" panose="030F0702030302020204" pitchFamily="66" charset="0"/>
              </a:rPr>
              <a:t>Each child has a home school diary which needs to be in school </a:t>
            </a:r>
            <a:r>
              <a:rPr lang="en-US" sz="2800" u="sng" dirty="0" smtClean="0">
                <a:latin typeface="Comic Sans MS" panose="030F0702030302020204" pitchFamily="66" charset="0"/>
              </a:rPr>
              <a:t>each day</a:t>
            </a:r>
            <a:r>
              <a:rPr lang="en-US" sz="2800" dirty="0" smtClean="0">
                <a:latin typeface="Comic Sans MS" panose="030F0702030302020204" pitchFamily="66" charset="0"/>
              </a:rPr>
              <a:t>.  </a:t>
            </a:r>
            <a:endParaRPr lang="en-US" sz="2800"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40408"/>
            <a:ext cx="2615852" cy="766984"/>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332" y="340408"/>
            <a:ext cx="2615852" cy="766984"/>
          </a:xfrm>
          <a:prstGeom prst="rect">
            <a:avLst/>
          </a:prstGeom>
        </p:spPr>
      </p:pic>
    </p:spTree>
    <p:extLst>
      <p:ext uri="{BB962C8B-B14F-4D97-AF65-F5344CB8AC3E}">
        <p14:creationId xmlns:p14="http://schemas.microsoft.com/office/powerpoint/2010/main" val="2248484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748" y="245585"/>
            <a:ext cx="7772400" cy="762000"/>
          </a:xfrm>
        </p:spPr>
        <p:txBody>
          <a:bodyPr/>
          <a:lstStyle/>
          <a:p>
            <a:pPr algn="ctr"/>
            <a:r>
              <a:rPr lang="en-US" dirty="0" smtClean="0">
                <a:solidFill>
                  <a:schemeClr val="tx1"/>
                </a:solidFill>
                <a:latin typeface="Comic Sans MS" panose="030F0702030302020204" pitchFamily="66" charset="0"/>
              </a:rPr>
              <a:t>Home school books</a:t>
            </a:r>
            <a:endParaRPr lang="en-US" dirty="0">
              <a:solidFill>
                <a:schemeClr val="tx1"/>
              </a:solidFill>
              <a:latin typeface="Comic Sans MS" panose="030F0702030302020204" pitchFamily="66" charset="0"/>
            </a:endParaRPr>
          </a:p>
        </p:txBody>
      </p:sp>
      <p:sp>
        <p:nvSpPr>
          <p:cNvPr id="3" name="Content Placeholder 2"/>
          <p:cNvSpPr>
            <a:spLocks noGrp="1"/>
          </p:cNvSpPr>
          <p:nvPr>
            <p:ph sz="quarter" idx="1"/>
          </p:nvPr>
        </p:nvSpPr>
        <p:spPr>
          <a:xfrm>
            <a:off x="304800" y="1041113"/>
            <a:ext cx="8458200" cy="4572000"/>
          </a:xfrm>
        </p:spPr>
        <p:txBody>
          <a:bodyPr>
            <a:normAutofit/>
          </a:bodyPr>
          <a:lstStyle/>
          <a:p>
            <a:r>
              <a:rPr lang="en-US" sz="2800" dirty="0" smtClean="0">
                <a:latin typeface="Comic Sans MS" panose="030F0702030302020204" pitchFamily="66" charset="0"/>
              </a:rPr>
              <a:t>Checked every morning to ensure daily reading is taking place. </a:t>
            </a:r>
          </a:p>
          <a:p>
            <a:r>
              <a:rPr lang="en-US" sz="2800" dirty="0" smtClean="0">
                <a:latin typeface="Comic Sans MS" panose="030F0702030302020204" pitchFamily="66" charset="0"/>
              </a:rPr>
              <a:t>At the bottom right hand side of each day please put your initials in the box to show you have read with your child each day. </a:t>
            </a:r>
          </a:p>
          <a:p>
            <a:r>
              <a:rPr lang="en-US" sz="2800" dirty="0" smtClean="0">
                <a:latin typeface="Comic Sans MS" panose="030F0702030302020204" pitchFamily="66" charset="0"/>
              </a:rPr>
              <a:t>Miss Stanley will highlight green when seen! </a:t>
            </a:r>
          </a:p>
          <a:p>
            <a:r>
              <a:rPr lang="en-US" sz="2800" dirty="0" smtClean="0">
                <a:latin typeface="Comic Sans MS" panose="030F0702030302020204" pitchFamily="66" charset="0"/>
              </a:rPr>
              <a:t>Reading books will be changed daily in school. </a:t>
            </a:r>
            <a:endParaRPr lang="en-US" sz="2800" dirty="0">
              <a:latin typeface="Comic Sans MS" panose="030F0702030302020204" pitchFamily="66" charset="0"/>
            </a:endParaRPr>
          </a:p>
          <a:p>
            <a:r>
              <a:rPr lang="en-US" sz="2800" dirty="0" smtClean="0">
                <a:latin typeface="Comic Sans MS" panose="030F0702030302020204" pitchFamily="66" charset="0"/>
              </a:rPr>
              <a:t>Comments or messages welcome but not essential. </a:t>
            </a:r>
          </a:p>
        </p:txBody>
      </p:sp>
      <p:pic>
        <p:nvPicPr>
          <p:cNvPr id="5" name="Picture 4"/>
          <p:cNvPicPr>
            <a:picLocks noChangeAspect="1"/>
          </p:cNvPicPr>
          <p:nvPr/>
        </p:nvPicPr>
        <p:blipFill>
          <a:blip r:embed="rId2"/>
          <a:stretch>
            <a:fillRect/>
          </a:stretch>
        </p:blipFill>
        <p:spPr>
          <a:xfrm>
            <a:off x="5410200" y="5029200"/>
            <a:ext cx="3257973" cy="1511431"/>
          </a:xfrm>
          <a:prstGeom prst="rect">
            <a:avLst/>
          </a:prstGeom>
        </p:spPr>
      </p:pic>
    </p:spTree>
    <p:extLst>
      <p:ext uri="{BB962C8B-B14F-4D97-AF65-F5344CB8AC3E}">
        <p14:creationId xmlns:p14="http://schemas.microsoft.com/office/powerpoint/2010/main" val="2160675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r>
              <a:rPr lang="en-US" sz="3200" b="1" dirty="0" smtClean="0">
                <a:solidFill>
                  <a:schemeClr val="tx1"/>
                </a:solidFill>
                <a:latin typeface="Comic Sans MS" panose="030F0702030302020204" pitchFamily="66" charset="0"/>
              </a:rPr>
              <a:t>READING</a:t>
            </a:r>
            <a:endParaRPr lang="en-US" sz="3200" b="1" dirty="0">
              <a:solidFill>
                <a:schemeClr val="tx1"/>
              </a:solidFill>
              <a:latin typeface="Comic Sans MS" panose="030F0702030302020204" pitchFamily="66" charset="0"/>
            </a:endParaRPr>
          </a:p>
        </p:txBody>
      </p:sp>
      <p:sp>
        <p:nvSpPr>
          <p:cNvPr id="3" name="Content Placeholder 2"/>
          <p:cNvSpPr>
            <a:spLocks noGrp="1"/>
          </p:cNvSpPr>
          <p:nvPr>
            <p:ph sz="quarter" idx="1"/>
          </p:nvPr>
        </p:nvSpPr>
        <p:spPr>
          <a:xfrm>
            <a:off x="457200" y="1463842"/>
            <a:ext cx="7772400" cy="4572000"/>
          </a:xfrm>
        </p:spPr>
        <p:txBody>
          <a:bodyPr>
            <a:normAutofit lnSpcReduction="10000"/>
          </a:bodyPr>
          <a:lstStyle/>
          <a:p>
            <a:pPr marL="514350" indent="-514350">
              <a:buClrTx/>
              <a:buFont typeface="+mj-lt"/>
              <a:buAutoNum type="arabicPeriod"/>
            </a:pPr>
            <a:r>
              <a:rPr lang="en-US" dirty="0" smtClean="0">
                <a:latin typeface="Comic Sans MS" panose="030F0702030302020204" pitchFamily="66" charset="0"/>
              </a:rPr>
              <a:t>Reading is fundamental to function in today’s society.</a:t>
            </a:r>
          </a:p>
          <a:p>
            <a:pPr marL="514350" indent="-514350">
              <a:buClrTx/>
              <a:buFont typeface="+mj-lt"/>
              <a:buAutoNum type="arabicPeriod"/>
            </a:pPr>
            <a:endParaRPr lang="en-US" dirty="0" smtClean="0">
              <a:latin typeface="Comic Sans MS" panose="030F0702030302020204" pitchFamily="66" charset="0"/>
            </a:endParaRPr>
          </a:p>
          <a:p>
            <a:pPr marL="514350" indent="-514350">
              <a:buClrTx/>
              <a:buFont typeface="+mj-lt"/>
              <a:buAutoNum type="arabicPeriod"/>
            </a:pPr>
            <a:r>
              <a:rPr lang="en-US" dirty="0" smtClean="0">
                <a:latin typeface="Comic Sans MS" panose="030F0702030302020204" pitchFamily="66" charset="0"/>
              </a:rPr>
              <a:t>Reading skills are vital to finding a good job.</a:t>
            </a:r>
          </a:p>
          <a:p>
            <a:pPr marL="514350" indent="-514350">
              <a:buClrTx/>
              <a:buFont typeface="+mj-lt"/>
              <a:buAutoNum type="arabicPeriod"/>
            </a:pPr>
            <a:endParaRPr lang="en-US" dirty="0" smtClean="0">
              <a:latin typeface="Comic Sans MS" panose="030F0702030302020204" pitchFamily="66" charset="0"/>
            </a:endParaRPr>
          </a:p>
          <a:p>
            <a:pPr marL="514350" indent="-514350">
              <a:buClrTx/>
              <a:buFont typeface="+mj-lt"/>
              <a:buAutoNum type="arabicPeriod"/>
            </a:pPr>
            <a:r>
              <a:rPr lang="en-US" dirty="0" smtClean="0">
                <a:latin typeface="Comic Sans MS" panose="030F0702030302020204" pitchFamily="66" charset="0"/>
              </a:rPr>
              <a:t>Reading develops the mind!</a:t>
            </a:r>
          </a:p>
          <a:p>
            <a:pPr marL="514350" indent="-514350">
              <a:buClrTx/>
              <a:buFont typeface="+mj-lt"/>
              <a:buAutoNum type="arabicPeriod"/>
            </a:pPr>
            <a:endParaRPr lang="en-US" dirty="0">
              <a:latin typeface="Comic Sans MS" panose="030F0702030302020204" pitchFamily="66" charset="0"/>
            </a:endParaRPr>
          </a:p>
          <a:p>
            <a:pPr marL="514350" indent="-514350">
              <a:buClrTx/>
              <a:buFont typeface="+mj-lt"/>
              <a:buAutoNum type="arabicPeriod"/>
            </a:pPr>
            <a:r>
              <a:rPr lang="en-US" dirty="0" smtClean="0">
                <a:latin typeface="Comic Sans MS" panose="030F0702030302020204" pitchFamily="66" charset="0"/>
              </a:rPr>
              <a:t>It is how we discover new things.</a:t>
            </a:r>
          </a:p>
          <a:p>
            <a:pPr marL="514350" indent="-514350">
              <a:buClrTx/>
              <a:buFont typeface="+mj-lt"/>
              <a:buAutoNum type="arabicPeriod"/>
            </a:pPr>
            <a:endParaRPr lang="en-US" dirty="0">
              <a:latin typeface="Comic Sans MS" panose="030F0702030302020204" pitchFamily="66" charset="0"/>
            </a:endParaRPr>
          </a:p>
          <a:p>
            <a:pPr marL="514350" indent="-514350">
              <a:buClrTx/>
              <a:buFont typeface="+mj-lt"/>
              <a:buAutoNum type="arabicPeriod"/>
            </a:pPr>
            <a:r>
              <a:rPr lang="en-US" dirty="0" smtClean="0">
                <a:latin typeface="Comic Sans MS" panose="030F0702030302020204" pitchFamily="66" charset="0"/>
              </a:rPr>
              <a:t>Reading develops the imagination.</a:t>
            </a:r>
          </a:p>
        </p:txBody>
      </p:sp>
      <p:pic>
        <p:nvPicPr>
          <p:cNvPr id="4" name="Picture 3"/>
          <p:cNvPicPr>
            <a:picLocks noChangeAspect="1"/>
          </p:cNvPicPr>
          <p:nvPr/>
        </p:nvPicPr>
        <p:blipFill>
          <a:blip r:embed="rId2"/>
          <a:stretch>
            <a:fillRect/>
          </a:stretch>
        </p:blipFill>
        <p:spPr>
          <a:xfrm>
            <a:off x="6553200" y="3429000"/>
            <a:ext cx="2321146" cy="2362200"/>
          </a:xfrm>
          <a:prstGeom prst="rect">
            <a:avLst/>
          </a:prstGeom>
        </p:spPr>
      </p:pic>
    </p:spTree>
    <p:extLst>
      <p:ext uri="{BB962C8B-B14F-4D97-AF65-F5344CB8AC3E}">
        <p14:creationId xmlns:p14="http://schemas.microsoft.com/office/powerpoint/2010/main" val="9924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r>
              <a:rPr lang="en-US" sz="3200" b="1" dirty="0" smtClean="0">
                <a:solidFill>
                  <a:schemeClr val="tx1"/>
                </a:solidFill>
                <a:latin typeface="Comic Sans MS" panose="030F0702030302020204" pitchFamily="66" charset="0"/>
              </a:rPr>
              <a:t>READING</a:t>
            </a:r>
            <a:endParaRPr lang="en-US" sz="3200" b="1" dirty="0">
              <a:solidFill>
                <a:schemeClr val="tx1"/>
              </a:solidFill>
              <a:latin typeface="Comic Sans MS" panose="030F0702030302020204" pitchFamily="66" charset="0"/>
            </a:endParaRPr>
          </a:p>
        </p:txBody>
      </p:sp>
      <p:sp>
        <p:nvSpPr>
          <p:cNvPr id="3" name="Content Placeholder 2"/>
          <p:cNvSpPr>
            <a:spLocks noGrp="1"/>
          </p:cNvSpPr>
          <p:nvPr>
            <p:ph sz="quarter" idx="1"/>
          </p:nvPr>
        </p:nvSpPr>
        <p:spPr>
          <a:xfrm>
            <a:off x="381000" y="2133600"/>
            <a:ext cx="7772400" cy="4572000"/>
          </a:xfrm>
        </p:spPr>
        <p:txBody>
          <a:bodyPr>
            <a:normAutofit/>
          </a:bodyPr>
          <a:lstStyle/>
          <a:p>
            <a:pPr marL="0" indent="0">
              <a:buClrTx/>
              <a:buNone/>
            </a:pPr>
            <a:r>
              <a:rPr lang="en-US" dirty="0" smtClean="0">
                <a:latin typeface="Comic Sans MS" panose="030F0702030302020204" pitchFamily="66" charset="0"/>
              </a:rPr>
              <a:t>6. Reading develops the creative side of people.</a:t>
            </a:r>
          </a:p>
          <a:p>
            <a:pPr marL="0" indent="0">
              <a:buClrTx/>
              <a:buNone/>
            </a:pPr>
            <a:endParaRPr lang="en-US" dirty="0">
              <a:latin typeface="Comic Sans MS" panose="030F0702030302020204" pitchFamily="66" charset="0"/>
            </a:endParaRPr>
          </a:p>
          <a:p>
            <a:pPr marL="0" indent="0">
              <a:buClrTx/>
              <a:buNone/>
            </a:pPr>
            <a:r>
              <a:rPr lang="en-US" dirty="0" smtClean="0">
                <a:latin typeface="Comic Sans MS" panose="030F0702030302020204" pitchFamily="66" charset="0"/>
              </a:rPr>
              <a:t>7. Reading develops a good self image.</a:t>
            </a:r>
          </a:p>
          <a:p>
            <a:pPr marL="0" indent="0">
              <a:buClrTx/>
              <a:buNone/>
            </a:pPr>
            <a:endParaRPr lang="en-US" dirty="0">
              <a:latin typeface="Comic Sans MS" panose="030F0702030302020204" pitchFamily="66" charset="0"/>
            </a:endParaRPr>
          </a:p>
          <a:p>
            <a:pPr marL="0" indent="0">
              <a:buClrTx/>
              <a:buNone/>
            </a:pPr>
            <a:r>
              <a:rPr lang="en-US" dirty="0" smtClean="0">
                <a:latin typeface="Comic Sans MS" panose="030F0702030302020204" pitchFamily="66" charset="0"/>
              </a:rPr>
              <a:t>8. Reading skills, especially in a phonics program, improve spelling.</a:t>
            </a:r>
          </a:p>
          <a:p>
            <a:pPr marL="0" indent="0">
              <a:buClrTx/>
              <a:buNone/>
            </a:pPr>
            <a:endParaRPr lang="en-US" dirty="0">
              <a:latin typeface="Comic Sans MS" panose="030F0702030302020204" pitchFamily="66" charset="0"/>
            </a:endParaRPr>
          </a:p>
          <a:p>
            <a:pPr marL="0" indent="0">
              <a:buClrTx/>
              <a:buNone/>
            </a:pPr>
            <a:r>
              <a:rPr lang="en-US" dirty="0">
                <a:latin typeface="Comic Sans MS" panose="030F0702030302020204" pitchFamily="66" charset="0"/>
              </a:rPr>
              <a:t>9</a:t>
            </a:r>
            <a:r>
              <a:rPr lang="en-US" dirty="0" smtClean="0">
                <a:latin typeface="Comic Sans MS" panose="030F0702030302020204" pitchFamily="66" charset="0"/>
              </a:rPr>
              <a:t>. Reading is fun!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562" y="152400"/>
            <a:ext cx="2829838" cy="1883128"/>
          </a:xfrm>
          <a:prstGeom prst="rect">
            <a:avLst/>
          </a:prstGeom>
        </p:spPr>
      </p:pic>
    </p:spTree>
    <p:extLst>
      <p:ext uri="{BB962C8B-B14F-4D97-AF65-F5344CB8AC3E}">
        <p14:creationId xmlns:p14="http://schemas.microsoft.com/office/powerpoint/2010/main" val="743688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dirty="0" smtClean="0"/>
              <a:t>Title</a:t>
            </a:r>
            <a:endParaRPr lang="en-US" dirty="0"/>
          </a:p>
        </p:txBody>
      </p:sp>
      <p:sp>
        <p:nvSpPr>
          <p:cNvPr id="3" name="Content Placeholder 2"/>
          <p:cNvSpPr>
            <a:spLocks noGrp="1"/>
          </p:cNvSpPr>
          <p:nvPr>
            <p:ph sz="quarter" idx="1"/>
          </p:nvPr>
        </p:nvSpPr>
        <p:spPr/>
        <p:txBody>
          <a:bodyPr/>
          <a:lstStyle/>
          <a:p>
            <a:endParaRPr lang="en-US" dirty="0"/>
          </a:p>
        </p:txBody>
      </p:sp>
      <p:pic>
        <p:nvPicPr>
          <p:cNvPr id="2" name="Picture 2" descr="Image result for reading ma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84" y="91440"/>
            <a:ext cx="8458200" cy="676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797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295" y="-284747"/>
            <a:ext cx="7772400" cy="1143000"/>
          </a:xfrm>
        </p:spPr>
        <p:txBody>
          <a:bodyPr/>
          <a:lstStyle/>
          <a:p>
            <a:pPr algn="ctr"/>
            <a:r>
              <a:rPr lang="en-US" dirty="0" smtClean="0">
                <a:solidFill>
                  <a:schemeClr val="tx1"/>
                </a:solidFill>
                <a:latin typeface="Comic Sans MS" panose="030F0702030302020204" pitchFamily="66" charset="0"/>
              </a:rPr>
              <a:t>Behaviour</a:t>
            </a:r>
            <a:endParaRPr lang="en-US" dirty="0">
              <a:solidFill>
                <a:schemeClr val="tx1"/>
              </a:solidFill>
              <a:latin typeface="Comic Sans MS" panose="030F0702030302020204" pitchFamily="66" charset="0"/>
            </a:endParaRPr>
          </a:p>
        </p:txBody>
      </p:sp>
      <p:sp>
        <p:nvSpPr>
          <p:cNvPr id="4" name="Content Placeholder 3"/>
          <p:cNvSpPr>
            <a:spLocks noGrp="1"/>
          </p:cNvSpPr>
          <p:nvPr>
            <p:ph sz="quarter" idx="1"/>
          </p:nvPr>
        </p:nvSpPr>
        <p:spPr>
          <a:xfrm>
            <a:off x="228600" y="838200"/>
            <a:ext cx="8686800" cy="5791200"/>
          </a:xfrm>
        </p:spPr>
        <p:txBody>
          <a:bodyPr>
            <a:normAutofit fontScale="77500" lnSpcReduction="20000"/>
          </a:bodyPr>
          <a:lstStyle/>
          <a:p>
            <a:pPr marL="0" indent="0">
              <a:buNone/>
            </a:pPr>
            <a:r>
              <a:rPr lang="en-US" sz="2400" dirty="0" smtClean="0">
                <a:latin typeface="Comic Sans MS" panose="030F0702030302020204" pitchFamily="66" charset="0"/>
              </a:rPr>
              <a:t>We our proud of behaviour at Isleham Primary School and want it to remain excellent.  To maintain this excellence we will offer:</a:t>
            </a:r>
          </a:p>
          <a:p>
            <a:pPr marL="0" indent="0">
              <a:buNone/>
            </a:pPr>
            <a:endParaRPr lang="en-US" sz="2400" dirty="0">
              <a:latin typeface="Comic Sans MS" panose="030F0702030302020204" pitchFamily="66" charset="0"/>
            </a:endParaRPr>
          </a:p>
          <a:p>
            <a:r>
              <a:rPr lang="en-US" sz="2400" dirty="0" smtClean="0">
                <a:latin typeface="Comic Sans MS" panose="030F0702030302020204" pitchFamily="66" charset="0"/>
              </a:rPr>
              <a:t>Dojo points for teamwork, working hard, great effort, politeness, helping others, homework and persistence. (and other outstanding acts)</a:t>
            </a:r>
          </a:p>
          <a:p>
            <a:r>
              <a:rPr lang="en-US" sz="2400" dirty="0" smtClean="0">
                <a:latin typeface="Comic Sans MS" panose="030F0702030302020204" pitchFamily="66" charset="0"/>
              </a:rPr>
              <a:t>With 20 points there will be 20 minutes of golden time, each week.</a:t>
            </a:r>
          </a:p>
          <a:p>
            <a:r>
              <a:rPr lang="en-US" sz="2400" dirty="0" smtClean="0">
                <a:latin typeface="Comic Sans MS" panose="030F0702030302020204" pitchFamily="66" charset="0"/>
              </a:rPr>
              <a:t>The children in each class choose the golden time activities</a:t>
            </a:r>
          </a:p>
          <a:p>
            <a:r>
              <a:rPr lang="en-US" sz="2400" dirty="0" smtClean="0">
                <a:latin typeface="Comic Sans MS" panose="030F0702030302020204" pitchFamily="66" charset="0"/>
              </a:rPr>
              <a:t>If rules are not followed dojos can be taken away.  Eg. For no effort, not listening, rudeness, refusal, talking over an adult or for a red card.</a:t>
            </a:r>
          </a:p>
          <a:p>
            <a:r>
              <a:rPr lang="en-US" sz="2400" dirty="0" smtClean="0">
                <a:latin typeface="Comic Sans MS" panose="030F0702030302020204" pitchFamily="66" charset="0"/>
              </a:rPr>
              <a:t>If a child has not reached the 20 dojos over the week then they will sit out for the minutes they have missing. (eg. 19 dojos gained will result in 1 minute away from golden time)</a:t>
            </a:r>
          </a:p>
          <a:p>
            <a:r>
              <a:rPr lang="en-US" sz="2400" dirty="0" smtClean="0">
                <a:latin typeface="Comic Sans MS" panose="030F0702030302020204" pitchFamily="66" charset="0"/>
              </a:rPr>
              <a:t>With 30+ dojos, the children are able to add a house token to their team.  This builds to a treat for the winning house each term.  Eg. Film, play at the park.</a:t>
            </a:r>
          </a:p>
          <a:p>
            <a:r>
              <a:rPr lang="en-US" sz="2400" dirty="0" smtClean="0">
                <a:latin typeface="Comic Sans MS" panose="030F0702030302020204" pitchFamily="66" charset="0"/>
              </a:rPr>
              <a:t>Opportunities for activity at lunch </a:t>
            </a:r>
          </a:p>
          <a:p>
            <a:pPr marL="0" indent="0">
              <a:buNone/>
            </a:pPr>
            <a:r>
              <a:rPr lang="en-US" sz="2400" dirty="0">
                <a:latin typeface="Comic Sans MS" panose="030F0702030302020204" pitchFamily="66" charset="0"/>
              </a:rPr>
              <a:t> </a:t>
            </a:r>
            <a:r>
              <a:rPr lang="en-US" sz="2400" dirty="0" smtClean="0">
                <a:latin typeface="Comic Sans MS" panose="030F0702030302020204" pitchFamily="66" charset="0"/>
              </a:rPr>
              <a:t>   playtime, eg craft, sport, games etc.</a:t>
            </a:r>
          </a:p>
          <a:p>
            <a:endParaRPr lang="en-US" sz="2400" dirty="0" smtClean="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r>
              <a:rPr lang="en-US" sz="3200" dirty="0" smtClean="0">
                <a:latin typeface="Comic Sans MS" panose="030F0702030302020204" pitchFamily="66" charset="0"/>
              </a:rPr>
              <a:t> </a:t>
            </a:r>
            <a:endParaRPr lang="en-US" sz="3200"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5181600" y="4751205"/>
            <a:ext cx="3561347" cy="1878196"/>
          </a:xfrm>
          <a:prstGeom prst="rect">
            <a:avLst/>
          </a:prstGeom>
        </p:spPr>
      </p:pic>
    </p:spTree>
    <p:extLst>
      <p:ext uri="{BB962C8B-B14F-4D97-AF65-F5344CB8AC3E}">
        <p14:creationId xmlns:p14="http://schemas.microsoft.com/office/powerpoint/2010/main" val="2299950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2770</TotalTime>
  <Words>560</Words>
  <Application>Microsoft Office PowerPoint</Application>
  <PresentationFormat>On-screen Show (4:3)</PresentationFormat>
  <Paragraphs>68</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Comic Sans MS</vt:lpstr>
      <vt:lpstr>Franklin Gothic Book</vt:lpstr>
      <vt:lpstr>Perpetua</vt:lpstr>
      <vt:lpstr>Wingdings</vt:lpstr>
      <vt:lpstr>Wingdings 2</vt:lpstr>
      <vt:lpstr>Equity</vt:lpstr>
      <vt:lpstr>Welcome to</vt:lpstr>
      <vt:lpstr>Classroom Procedures and Routines</vt:lpstr>
      <vt:lpstr>General Whole School Reminders</vt:lpstr>
      <vt:lpstr>Homework</vt:lpstr>
      <vt:lpstr>Home school books</vt:lpstr>
      <vt:lpstr>READING</vt:lpstr>
      <vt:lpstr>READING</vt:lpstr>
      <vt:lpstr>Title</vt:lpstr>
      <vt:lpstr>Behaviour</vt:lpstr>
      <vt:lpstr>Thank you for coming!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Procedures for Mrs. Miller’s 5th Grade Classroom</dc:title>
  <dc:creator>Owner</dc:creator>
  <cp:lastModifiedBy>Polly-Anne Stanley</cp:lastModifiedBy>
  <cp:revision>84</cp:revision>
  <dcterms:created xsi:type="dcterms:W3CDTF">2015-08-22T21:44:37Z</dcterms:created>
  <dcterms:modified xsi:type="dcterms:W3CDTF">2019-09-05T21:36:34Z</dcterms:modified>
</cp:coreProperties>
</file>