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66" r:id="rId3"/>
    <p:sldId id="270" r:id="rId4"/>
    <p:sldId id="258" r:id="rId5"/>
    <p:sldId id="259" r:id="rId6"/>
    <p:sldId id="257" r:id="rId7"/>
    <p:sldId id="260" r:id="rId8"/>
    <p:sldId id="261" r:id="rId9"/>
    <p:sldId id="264" r:id="rId10"/>
    <p:sldId id="262" r:id="rId11"/>
    <p:sldId id="263" r:id="rId12"/>
    <p:sldId id="269" r:id="rId13"/>
    <p:sldId id="265"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75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565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887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05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56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244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401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077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9/11/2022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902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9/11/2022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73092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018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9/11/2022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623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office@isleham.cambs.sch.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ssets.publishing.service.gov.uk/government/uploads/system/uploads/attachment_data/file/974907/EYFS_framework_-_March_2021.pdf"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CMfnwSZ2vpo"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smtClean="0"/>
              <a:t>Reception Class Parent Meeting</a:t>
            </a:r>
            <a:endParaRPr lang="en-GB" sz="6000" dirty="0"/>
          </a:p>
        </p:txBody>
      </p:sp>
      <p:sp>
        <p:nvSpPr>
          <p:cNvPr id="3" name="Subtitle 2"/>
          <p:cNvSpPr>
            <a:spLocks noGrp="1"/>
          </p:cNvSpPr>
          <p:nvPr>
            <p:ph type="subTitle" idx="1"/>
          </p:nvPr>
        </p:nvSpPr>
        <p:spPr/>
        <p:txBody>
          <a:bodyPr/>
          <a:lstStyle/>
          <a:p>
            <a:r>
              <a:rPr lang="en-GB" dirty="0" smtClean="0"/>
              <a:t>AUTUMN term 2022</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41740" cy="24417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500" y="0"/>
            <a:ext cx="2694500" cy="2804160"/>
          </a:xfrm>
          <a:prstGeom prst="rect">
            <a:avLst/>
          </a:prstGeom>
        </p:spPr>
      </p:pic>
      <p:pic>
        <p:nvPicPr>
          <p:cNvPr id="6" name="Picture 5"/>
          <p:cNvPicPr>
            <a:picLocks noChangeAspect="1"/>
          </p:cNvPicPr>
          <p:nvPr/>
        </p:nvPicPr>
        <p:blipFill>
          <a:blip r:embed="rId4"/>
          <a:stretch>
            <a:fillRect/>
          </a:stretch>
        </p:blipFill>
        <p:spPr>
          <a:xfrm>
            <a:off x="3579223" y="5039377"/>
            <a:ext cx="1428206" cy="1295835"/>
          </a:xfrm>
          <a:prstGeom prst="rect">
            <a:avLst/>
          </a:prstGeom>
        </p:spPr>
      </p:pic>
      <p:pic>
        <p:nvPicPr>
          <p:cNvPr id="7" name="Picture 6"/>
          <p:cNvPicPr>
            <a:picLocks noChangeAspect="1"/>
          </p:cNvPicPr>
          <p:nvPr/>
        </p:nvPicPr>
        <p:blipFill>
          <a:blip r:embed="rId5"/>
          <a:stretch>
            <a:fillRect/>
          </a:stretch>
        </p:blipFill>
        <p:spPr>
          <a:xfrm>
            <a:off x="5007429" y="4991102"/>
            <a:ext cx="1518053" cy="1344109"/>
          </a:xfrm>
          <a:prstGeom prst="rect">
            <a:avLst/>
          </a:prstGeom>
        </p:spPr>
      </p:pic>
      <p:pic>
        <p:nvPicPr>
          <p:cNvPr id="8" name="Picture 7"/>
          <p:cNvPicPr>
            <a:picLocks noChangeAspect="1"/>
          </p:cNvPicPr>
          <p:nvPr/>
        </p:nvPicPr>
        <p:blipFill>
          <a:blip r:embed="rId6"/>
          <a:stretch>
            <a:fillRect/>
          </a:stretch>
        </p:blipFill>
        <p:spPr>
          <a:xfrm>
            <a:off x="6662539" y="5027120"/>
            <a:ext cx="1322749" cy="1302081"/>
          </a:xfrm>
          <a:prstGeom prst="rect">
            <a:avLst/>
          </a:prstGeom>
        </p:spPr>
      </p:pic>
    </p:spTree>
    <p:extLst>
      <p:ext uri="{BB962C8B-B14F-4D97-AF65-F5344CB8AC3E}">
        <p14:creationId xmlns:p14="http://schemas.microsoft.com/office/powerpoint/2010/main" val="3957849269"/>
      </p:ext>
    </p:extLst>
  </p:cSld>
  <p:clrMapOvr>
    <a:masterClrMapping/>
  </p:clrMapOvr>
  <mc:AlternateContent xmlns:mc="http://schemas.openxmlformats.org/markup-compatibility/2006" xmlns:p14="http://schemas.microsoft.com/office/powerpoint/2010/main">
    <mc:Choice Requires="p14">
      <p:transition spd="slow" p14:dur="2000" advTm="8296"/>
    </mc:Choice>
    <mc:Fallback xmlns="">
      <p:transition spd="slow" advTm="829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a:t>
            </a:r>
            <a:endParaRPr lang="en-GB" dirty="0"/>
          </a:p>
        </p:txBody>
      </p:sp>
      <p:sp>
        <p:nvSpPr>
          <p:cNvPr id="3" name="Content Placeholder 2"/>
          <p:cNvSpPr>
            <a:spLocks noGrp="1"/>
          </p:cNvSpPr>
          <p:nvPr>
            <p:ph idx="1"/>
          </p:nvPr>
        </p:nvSpPr>
        <p:spPr>
          <a:xfrm>
            <a:off x="1097280" y="1845734"/>
            <a:ext cx="10058400" cy="4023360"/>
          </a:xfrm>
        </p:spPr>
        <p:txBody>
          <a:bodyPr>
            <a:normAutofit/>
          </a:bodyPr>
          <a:lstStyle/>
          <a:p>
            <a:pPr>
              <a:buFont typeface="Wingdings" panose="05000000000000000000" pitchFamily="2" charset="2"/>
              <a:buChar char="q"/>
            </a:pPr>
            <a:r>
              <a:rPr lang="en-GB" dirty="0" err="1" smtClean="0"/>
              <a:t>Numberblocks</a:t>
            </a:r>
            <a:r>
              <a:rPr lang="en-GB" dirty="0"/>
              <a:t> </a:t>
            </a:r>
            <a:r>
              <a:rPr lang="en-GB" dirty="0" smtClean="0"/>
              <a:t>are loved by children in Reception. </a:t>
            </a:r>
          </a:p>
          <a:p>
            <a:pPr>
              <a:buFont typeface="Wingdings" panose="05000000000000000000" pitchFamily="2" charset="2"/>
              <a:buChar char="q"/>
            </a:pPr>
            <a:r>
              <a:rPr lang="en-GB" dirty="0" smtClean="0"/>
              <a:t>We use the </a:t>
            </a:r>
            <a:r>
              <a:rPr lang="en-GB" dirty="0" err="1" smtClean="0"/>
              <a:t>Numberblocks</a:t>
            </a:r>
            <a:r>
              <a:rPr lang="en-GB" dirty="0" smtClean="0"/>
              <a:t> </a:t>
            </a:r>
            <a:r>
              <a:rPr lang="en-GB" dirty="0"/>
              <a:t>characters </a:t>
            </a:r>
            <a:r>
              <a:rPr lang="en-GB" dirty="0" smtClean="0"/>
              <a:t>to introduce </a:t>
            </a:r>
            <a:r>
              <a:rPr lang="en-GB" dirty="0"/>
              <a:t>children to early number and concepts of </a:t>
            </a:r>
            <a:r>
              <a:rPr lang="en-GB" dirty="0" smtClean="0"/>
              <a:t>number. </a:t>
            </a:r>
          </a:p>
          <a:p>
            <a:pPr>
              <a:buFont typeface="Wingdings" panose="05000000000000000000" pitchFamily="2" charset="2"/>
              <a:buChar char="q"/>
            </a:pPr>
            <a:r>
              <a:rPr lang="en-GB" dirty="0" smtClean="0"/>
              <a:t>The storylines highlight and develop key mathematical ideas and support early mathematical understanding. </a:t>
            </a:r>
          </a:p>
          <a:p>
            <a:pPr>
              <a:buFont typeface="Wingdings" panose="05000000000000000000" pitchFamily="2" charset="2"/>
              <a:buChar char="q"/>
            </a:pPr>
            <a:r>
              <a:rPr lang="en-GB" dirty="0"/>
              <a:t>F</a:t>
            </a:r>
            <a:r>
              <a:rPr lang="en-GB" dirty="0" smtClean="0"/>
              <a:t>ollow on activities are used to bring numbers and ideas to life in the world around them. </a:t>
            </a:r>
            <a:endParaRPr lang="en-GB" dirty="0"/>
          </a:p>
          <a:p>
            <a:pPr>
              <a:buFont typeface="Wingdings" panose="05000000000000000000" pitchFamily="2" charset="2"/>
              <a:buChar char="q"/>
            </a:pPr>
            <a:r>
              <a:rPr lang="en-GB" dirty="0" smtClean="0"/>
              <a:t>Remember to involve your child in maths at home wherever you can when measuring, weighing and baking. </a:t>
            </a:r>
          </a:p>
          <a:p>
            <a:pPr>
              <a:buFont typeface="Wingdings" panose="05000000000000000000" pitchFamily="2" charset="2"/>
              <a:buChar char="q"/>
            </a:pPr>
            <a:r>
              <a:rPr lang="en-GB" dirty="0" smtClean="0"/>
              <a:t>In the Summer Term we move on to undertake some maths activities using the ‘Power Maths’ scheme.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4366" cy="1184366"/>
          </a:xfrm>
          <a:prstGeom prst="rect">
            <a:avLst/>
          </a:prstGeom>
        </p:spPr>
      </p:pic>
      <p:pic>
        <p:nvPicPr>
          <p:cNvPr id="5" name="Picture 4"/>
          <p:cNvPicPr>
            <a:picLocks noChangeAspect="1"/>
          </p:cNvPicPr>
          <p:nvPr/>
        </p:nvPicPr>
        <p:blipFill>
          <a:blip r:embed="rId3"/>
          <a:stretch>
            <a:fillRect/>
          </a:stretch>
        </p:blipFill>
        <p:spPr>
          <a:xfrm>
            <a:off x="9831047" y="334722"/>
            <a:ext cx="1309865" cy="1303537"/>
          </a:xfrm>
          <a:prstGeom prst="rect">
            <a:avLst/>
          </a:prstGeom>
        </p:spPr>
      </p:pic>
      <p:pic>
        <p:nvPicPr>
          <p:cNvPr id="6" name="Picture 5"/>
          <p:cNvPicPr>
            <a:picLocks noChangeAspect="1"/>
          </p:cNvPicPr>
          <p:nvPr/>
        </p:nvPicPr>
        <p:blipFill>
          <a:blip r:embed="rId4"/>
          <a:stretch>
            <a:fillRect/>
          </a:stretch>
        </p:blipFill>
        <p:spPr>
          <a:xfrm>
            <a:off x="7688688" y="332056"/>
            <a:ext cx="1970468" cy="1306203"/>
          </a:xfrm>
          <a:prstGeom prst="rect">
            <a:avLst/>
          </a:prstGeom>
        </p:spPr>
      </p:pic>
    </p:spTree>
    <p:extLst>
      <p:ext uri="{BB962C8B-B14F-4D97-AF65-F5344CB8AC3E}">
        <p14:creationId xmlns:p14="http://schemas.microsoft.com/office/powerpoint/2010/main" val="378691873"/>
      </p:ext>
    </p:extLst>
  </p:cSld>
  <p:clrMapOvr>
    <a:masterClrMapping/>
  </p:clrMapOvr>
  <mc:AlternateContent xmlns:mc="http://schemas.openxmlformats.org/markup-compatibility/2006" xmlns:p14="http://schemas.microsoft.com/office/powerpoint/2010/main">
    <mc:Choice Requires="p14">
      <p:transition spd="slow" p14:dur="2000" advTm="52661"/>
    </mc:Choice>
    <mc:Fallback xmlns="">
      <p:transition spd="slow" advTm="5266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 Days</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GB" dirty="0" smtClean="0"/>
              <a:t>This term our PE session will be held in the hall on a Monday </a:t>
            </a:r>
            <a:r>
              <a:rPr lang="en-GB" dirty="0" smtClean="0">
                <a:solidFill>
                  <a:schemeClr val="tx1"/>
                </a:solidFill>
              </a:rPr>
              <a:t>morning.</a:t>
            </a:r>
          </a:p>
          <a:p>
            <a:pPr>
              <a:buFont typeface="Wingdings" panose="05000000000000000000" pitchFamily="2" charset="2"/>
              <a:buChar char="q"/>
            </a:pPr>
            <a:r>
              <a:rPr lang="en-GB" dirty="0" smtClean="0"/>
              <a:t>The children will visit </a:t>
            </a:r>
            <a:r>
              <a:rPr lang="en-GB" dirty="0" smtClean="0">
                <a:solidFill>
                  <a:schemeClr val="tx1"/>
                </a:solidFill>
              </a:rPr>
              <a:t>the hall this week for a familiarisation session before their first PE session on Monday 19</a:t>
            </a:r>
            <a:r>
              <a:rPr lang="en-GB" baseline="30000" dirty="0" smtClean="0">
                <a:solidFill>
                  <a:schemeClr val="tx1"/>
                </a:solidFill>
              </a:rPr>
              <a:t>th</a:t>
            </a:r>
            <a:r>
              <a:rPr lang="en-GB" dirty="0" smtClean="0">
                <a:solidFill>
                  <a:schemeClr val="tx1"/>
                </a:solidFill>
              </a:rPr>
              <a:t> September.</a:t>
            </a:r>
          </a:p>
          <a:p>
            <a:pPr>
              <a:buFont typeface="Wingdings" panose="05000000000000000000" pitchFamily="2" charset="2"/>
              <a:buChar char="q"/>
            </a:pPr>
            <a:r>
              <a:rPr lang="en-GB" dirty="0" smtClean="0">
                <a:solidFill>
                  <a:schemeClr val="tx1"/>
                </a:solidFill>
              </a:rPr>
              <a:t>Children will </a:t>
            </a:r>
            <a:r>
              <a:rPr lang="en-GB" dirty="0">
                <a:solidFill>
                  <a:schemeClr val="tx1"/>
                </a:solidFill>
              </a:rPr>
              <a:t>wear their PE </a:t>
            </a:r>
            <a:r>
              <a:rPr lang="en-GB" dirty="0"/>
              <a:t>kit to school on that day. Please wear black joggers or </a:t>
            </a:r>
            <a:r>
              <a:rPr lang="en-GB" dirty="0" smtClean="0"/>
              <a:t>trousers and a school jumper </a:t>
            </a:r>
            <a:r>
              <a:rPr lang="en-GB" dirty="0"/>
              <a:t>over the top </a:t>
            </a:r>
            <a:r>
              <a:rPr lang="en-GB" dirty="0" smtClean="0"/>
              <a:t>if the weather turns cooler. </a:t>
            </a:r>
          </a:p>
          <a:p>
            <a:pPr>
              <a:buFont typeface="Wingdings" panose="05000000000000000000" pitchFamily="2" charset="2"/>
              <a:buChar char="q"/>
            </a:pPr>
            <a:r>
              <a:rPr lang="en-GB" dirty="0" smtClean="0"/>
              <a:t>Whilst swimming for other year groups has already resumed, swimming for children in Reception does not start until the </a:t>
            </a:r>
            <a:r>
              <a:rPr lang="en-GB" dirty="0"/>
              <a:t>S</a:t>
            </a:r>
            <a:r>
              <a:rPr lang="en-GB" dirty="0" smtClean="0"/>
              <a:t>ummer </a:t>
            </a:r>
            <a:r>
              <a:rPr lang="en-GB" dirty="0"/>
              <a:t>T</a:t>
            </a:r>
            <a:r>
              <a:rPr lang="en-GB" dirty="0" smtClean="0"/>
              <a:t>erm. </a:t>
            </a:r>
            <a:endParaRPr lang="en-GB" dirty="0"/>
          </a:p>
          <a:p>
            <a:pPr>
              <a:buFont typeface="Wingdings" panose="05000000000000000000" pitchFamily="2" charset="2"/>
              <a:buChar char="q"/>
            </a:pPr>
            <a:endParaRPr lang="en-GB" dirty="0" smtClean="0"/>
          </a:p>
          <a:p>
            <a:pPr>
              <a:buFont typeface="Wingdings" panose="05000000000000000000" pitchFamily="2" charset="2"/>
              <a:buChar char="q"/>
            </a:pPr>
            <a:endParaRPr lang="en-GB" dirty="0" smtClean="0"/>
          </a:p>
          <a:p>
            <a:pPr>
              <a:buFont typeface="Wingdings" panose="05000000000000000000" pitchFamily="2" charset="2"/>
              <a:buChar char="q"/>
            </a:pPr>
            <a:endParaRPr lang="en-GB" dirty="0"/>
          </a:p>
          <a:p>
            <a:pPr>
              <a:buFont typeface="Wingdings" panose="05000000000000000000" pitchFamily="2" charset="2"/>
              <a:buChar char="q"/>
            </a:pPr>
            <a:endParaRPr lang="en-GB" dirty="0" smtClean="0"/>
          </a:p>
          <a:p>
            <a:pPr>
              <a:buFont typeface="Wingdings" panose="05000000000000000000" pitchFamily="2" charset="2"/>
              <a:buChar char="q"/>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4366" cy="1184366"/>
          </a:xfrm>
          <a:prstGeom prst="rect">
            <a:avLst/>
          </a:prstGeom>
        </p:spPr>
      </p:pic>
      <p:pic>
        <p:nvPicPr>
          <p:cNvPr id="4098" name="Picture 2" descr="PE Logo Sport Tennis Football Rugby Cricket Hockey KS3 Illustration"/>
          <p:cNvPicPr>
            <a:picLocks noChangeAspect="1" noChangeArrowheads="1"/>
          </p:cNvPicPr>
          <p:nvPr/>
        </p:nvPicPr>
        <p:blipFill rotWithShape="1">
          <a:blip r:embed="rId3">
            <a:extLst>
              <a:ext uri="{28A0092B-C50C-407E-A947-70E740481C1C}">
                <a14:useLocalDpi xmlns:a14="http://schemas.microsoft.com/office/drawing/2010/main" val="0"/>
              </a:ext>
            </a:extLst>
          </a:blip>
          <a:srcRect l="19321" t="-1861" r="19726" b="16237"/>
          <a:stretch/>
        </p:blipFill>
        <p:spPr bwMode="auto">
          <a:xfrm>
            <a:off x="3317806" y="4553938"/>
            <a:ext cx="2099139" cy="14743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860307" y="4452205"/>
            <a:ext cx="2073616" cy="1576129"/>
          </a:xfrm>
          <a:prstGeom prst="rect">
            <a:avLst/>
          </a:prstGeom>
        </p:spPr>
      </p:pic>
    </p:spTree>
    <p:extLst>
      <p:ext uri="{BB962C8B-B14F-4D97-AF65-F5344CB8AC3E}">
        <p14:creationId xmlns:p14="http://schemas.microsoft.com/office/powerpoint/2010/main" val="3935014009"/>
      </p:ext>
    </p:extLst>
  </p:cSld>
  <p:clrMapOvr>
    <a:masterClrMapping/>
  </p:clrMapOvr>
  <mc:AlternateContent xmlns:mc="http://schemas.openxmlformats.org/markup-compatibility/2006" xmlns:p14="http://schemas.microsoft.com/office/powerpoint/2010/main">
    <mc:Choice Requires="p14">
      <p:transition spd="slow" p14:dur="2000" advTm="43815"/>
    </mc:Choice>
    <mc:Fallback xmlns="">
      <p:transition spd="slow" advTm="4381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 Learning</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GB" dirty="0"/>
              <a:t>Reading </a:t>
            </a:r>
            <a:r>
              <a:rPr lang="en-GB" dirty="0" smtClean="0"/>
              <a:t>–10 minutes daily minimum. This must be </a:t>
            </a:r>
            <a:r>
              <a:rPr lang="en-GB" dirty="0"/>
              <a:t>recorded in </a:t>
            </a:r>
            <a:r>
              <a:rPr lang="en-GB" dirty="0" smtClean="0"/>
              <a:t>the reading record for </a:t>
            </a:r>
            <a:r>
              <a:rPr lang="en-GB" dirty="0"/>
              <a:t>daily </a:t>
            </a:r>
            <a:r>
              <a:rPr lang="en-GB" dirty="0" smtClean="0"/>
              <a:t>checking.</a:t>
            </a:r>
          </a:p>
          <a:p>
            <a:pPr>
              <a:buFont typeface="Wingdings" panose="05000000000000000000" pitchFamily="2" charset="2"/>
              <a:buChar char="q"/>
            </a:pPr>
            <a:r>
              <a:rPr lang="en-GB" dirty="0" smtClean="0"/>
              <a:t>At the end of each week we will share a Reception weekly update with you via Dojo to inform you of the learning that has taken place that week. </a:t>
            </a:r>
          </a:p>
          <a:p>
            <a:pPr>
              <a:buFont typeface="Wingdings" panose="05000000000000000000" pitchFamily="2" charset="2"/>
              <a:buChar char="q"/>
            </a:pPr>
            <a:r>
              <a:rPr lang="en-GB" dirty="0" smtClean="0"/>
              <a:t>This provides a great talking point for the dinner table at home. </a:t>
            </a:r>
          </a:p>
          <a:p>
            <a:pPr>
              <a:buFont typeface="Wingdings" panose="05000000000000000000" pitchFamily="2" charset="2"/>
              <a:buChar char="q"/>
            </a:pPr>
            <a:r>
              <a:rPr lang="en-GB" dirty="0" smtClean="0"/>
              <a:t>We will also suggest ideas for follow on activities at home and important dates so please remember to read and check it each week.</a:t>
            </a:r>
          </a:p>
          <a:p>
            <a:pPr>
              <a:buFont typeface="Wingdings" panose="05000000000000000000" pitchFamily="2" charset="2"/>
              <a:buChar char="q"/>
            </a:pPr>
            <a:r>
              <a:rPr lang="en-GB" dirty="0" smtClean="0"/>
              <a:t>We are very much looking forward to working in partnership with you all and an exciting year ahead. </a:t>
            </a:r>
            <a:endParaRPr lang="en-GB" dirty="0"/>
          </a:p>
          <a:p>
            <a:pPr>
              <a:buFont typeface="Wingdings" panose="05000000000000000000" pitchFamily="2" charset="2"/>
              <a:buChar char="q"/>
            </a:pPr>
            <a:endParaRPr lang="en-GB" dirty="0"/>
          </a:p>
          <a:p>
            <a:pPr>
              <a:buFont typeface="Wingdings" panose="05000000000000000000" pitchFamily="2" charset="2"/>
              <a:buChar char="q"/>
            </a:pPr>
            <a:endParaRPr lang="en-GB" dirty="0" smtClean="0"/>
          </a:p>
          <a:p>
            <a:pPr>
              <a:buFont typeface="Wingdings" panose="05000000000000000000" pitchFamily="2" charset="2"/>
              <a:buChar char="q"/>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4366" cy="1184366"/>
          </a:xfrm>
          <a:prstGeom prst="rect">
            <a:avLst/>
          </a:prstGeom>
        </p:spPr>
      </p:pic>
    </p:spTree>
    <p:extLst>
      <p:ext uri="{BB962C8B-B14F-4D97-AF65-F5344CB8AC3E}">
        <p14:creationId xmlns:p14="http://schemas.microsoft.com/office/powerpoint/2010/main" val="2274918491"/>
      </p:ext>
    </p:extLst>
  </p:cSld>
  <p:clrMapOvr>
    <a:masterClrMapping/>
  </p:clrMapOvr>
  <mc:AlternateContent xmlns:mc="http://schemas.openxmlformats.org/markup-compatibility/2006" xmlns:p14="http://schemas.microsoft.com/office/powerpoint/2010/main">
    <mc:Choice Requires="p14">
      <p:transition spd="slow" p14:dur="2000" advTm="63599"/>
    </mc:Choice>
    <mc:Fallback xmlns="">
      <p:transition spd="slow" advTm="6359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GB" dirty="0" smtClean="0"/>
              <a:t>If anything from this presentation has led you to think of a subsequent question, please pass these on to us via the office e-mail address which is:   </a:t>
            </a:r>
            <a:r>
              <a:rPr lang="en-GB" dirty="0" smtClean="0">
                <a:hlinkClick r:id="rId2"/>
              </a:rPr>
              <a:t>office@isleham.cambs.sch.uk</a:t>
            </a:r>
            <a:r>
              <a:rPr lang="en-GB" dirty="0" smtClean="0"/>
              <a:t> </a:t>
            </a:r>
          </a:p>
          <a:p>
            <a:pPr>
              <a:buFont typeface="Wingdings" panose="05000000000000000000" pitchFamily="2" charset="2"/>
              <a:buChar char="q"/>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84366" cy="1184366"/>
          </a:xfrm>
          <a:prstGeom prst="rect">
            <a:avLst/>
          </a:prstGeom>
        </p:spPr>
      </p:pic>
    </p:spTree>
    <p:extLst>
      <p:ext uri="{BB962C8B-B14F-4D97-AF65-F5344CB8AC3E}">
        <p14:creationId xmlns:p14="http://schemas.microsoft.com/office/powerpoint/2010/main" val="4062550540"/>
      </p:ext>
    </p:extLst>
  </p:cSld>
  <p:clrMapOvr>
    <a:masterClrMapping/>
  </p:clrMapOvr>
  <mc:AlternateContent xmlns:mc="http://schemas.openxmlformats.org/markup-compatibility/2006" xmlns:p14="http://schemas.microsoft.com/office/powerpoint/2010/main">
    <mc:Choice Requires="p14">
      <p:transition spd="slow" p14:dur="2000" advTm="22157"/>
    </mc:Choice>
    <mc:Fallback xmlns="">
      <p:transition spd="slow" advTm="2215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8000" dirty="0" smtClean="0"/>
              <a:t>Thank you</a:t>
            </a:r>
            <a:endParaRPr lang="en-GB" sz="8000" dirty="0"/>
          </a:p>
        </p:txBody>
      </p:sp>
      <p:sp>
        <p:nvSpPr>
          <p:cNvPr id="4" name="AutoShape 2" descr="FREE Clipart for Teacher Appreciation Week 2017: A roundup of resources  from The Treasured Sc… | Thank you teacher gifts, Apple clip art, Teacher  appreciation gif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4366" cy="1184366"/>
          </a:xfrm>
          <a:prstGeom prst="rect">
            <a:avLst/>
          </a:prstGeom>
        </p:spPr>
      </p:pic>
    </p:spTree>
    <p:extLst>
      <p:ext uri="{BB962C8B-B14F-4D97-AF65-F5344CB8AC3E}">
        <p14:creationId xmlns:p14="http://schemas.microsoft.com/office/powerpoint/2010/main" val="4168545924"/>
      </p:ext>
    </p:extLst>
  </p:cSld>
  <p:clrMapOvr>
    <a:masterClrMapping/>
  </p:clrMapOvr>
  <mc:AlternateContent xmlns:mc="http://schemas.openxmlformats.org/markup-compatibility/2006" xmlns:p14="http://schemas.microsoft.com/office/powerpoint/2010/main">
    <mc:Choice Requires="p14">
      <p:transition spd="slow" p14:dur="2000" advTm="4237"/>
    </mc:Choice>
    <mc:Fallback xmlns="">
      <p:transition spd="slow" advTm="423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 to Reception</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GB" dirty="0" smtClean="0"/>
              <a:t>We hope you all had a wonderful Summer. </a:t>
            </a:r>
          </a:p>
          <a:p>
            <a:pPr>
              <a:buFont typeface="Wingdings" panose="05000000000000000000" pitchFamily="2" charset="2"/>
              <a:buChar char="q"/>
            </a:pPr>
            <a:endParaRPr lang="en-GB" dirty="0" smtClean="0"/>
          </a:p>
          <a:p>
            <a:pPr>
              <a:buFont typeface="Wingdings" panose="05000000000000000000" pitchFamily="2" charset="2"/>
              <a:buChar char="q"/>
            </a:pPr>
            <a:r>
              <a:rPr lang="en-GB" dirty="0" smtClean="0"/>
              <a:t>Thank you all for such a positive start to the new academic year and the warm welcome we received on home visits.</a:t>
            </a:r>
          </a:p>
          <a:p>
            <a:pPr>
              <a:buFont typeface="Wingdings" panose="05000000000000000000" pitchFamily="2" charset="2"/>
              <a:buChar char="q"/>
            </a:pPr>
            <a:endParaRPr lang="en-GB" dirty="0"/>
          </a:p>
          <a:p>
            <a:pPr>
              <a:buFont typeface="Wingdings" panose="05000000000000000000" pitchFamily="2" charset="2"/>
              <a:buChar char="q"/>
            </a:pPr>
            <a:r>
              <a:rPr lang="en-GB" dirty="0" smtClean="0"/>
              <a:t>The children are settling in really well.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14697" cy="1114697"/>
          </a:xfrm>
          <a:prstGeom prst="rect">
            <a:avLst/>
          </a:prstGeom>
        </p:spPr>
      </p:pic>
      <p:pic>
        <p:nvPicPr>
          <p:cNvPr id="3074" name="Picture 2" descr="Free Fall Clipart - Animations - Autumn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6162" y="3157182"/>
            <a:ext cx="3187791" cy="347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308574"/>
      </p:ext>
    </p:extLst>
  </p:cSld>
  <p:clrMapOvr>
    <a:masterClrMapping/>
  </p:clrMapOvr>
  <mc:AlternateContent xmlns:mc="http://schemas.openxmlformats.org/markup-compatibility/2006" xmlns:p14="http://schemas.microsoft.com/office/powerpoint/2010/main">
    <mc:Choice Requires="p14">
      <p:transition spd="slow" p14:dur="2000" advTm="24717"/>
    </mc:Choice>
    <mc:Fallback xmlns="">
      <p:transition spd="slow" advTm="2471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in Reception</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GB" dirty="0" smtClean="0"/>
              <a:t>Miss Simmons (Class Teacher)</a:t>
            </a:r>
          </a:p>
          <a:p>
            <a:pPr>
              <a:buFont typeface="Wingdings" panose="05000000000000000000" pitchFamily="2" charset="2"/>
              <a:buChar char="q"/>
            </a:pPr>
            <a:r>
              <a:rPr lang="en-GB" dirty="0" smtClean="0"/>
              <a:t>Mrs Dray (Teaching Assistant- Monday to Friday)</a:t>
            </a:r>
          </a:p>
          <a:p>
            <a:pPr>
              <a:buFont typeface="Wingdings" panose="05000000000000000000" pitchFamily="2" charset="2"/>
              <a:buChar char="q"/>
            </a:pPr>
            <a:r>
              <a:rPr lang="en-GB" dirty="0" smtClean="0"/>
              <a:t>Mrs Minshull (Teaching Assistant Monday to Friday AM)</a:t>
            </a:r>
          </a:p>
          <a:p>
            <a:pPr>
              <a:buFont typeface="Wingdings" panose="05000000000000000000" pitchFamily="2" charset="2"/>
              <a:buChar char="q"/>
            </a:pPr>
            <a:r>
              <a:rPr lang="en-GB" dirty="0" smtClean="0"/>
              <a:t>Mrs Rayner (PPA Cover)- Monday PM</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14697" cy="1114697"/>
          </a:xfrm>
          <a:prstGeom prst="rect">
            <a:avLst/>
          </a:prstGeom>
        </p:spPr>
      </p:pic>
      <p:pic>
        <p:nvPicPr>
          <p:cNvPr id="3074" name="Picture 2" descr="Free Fall Clipart - Animations - Autumn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239" y="2717566"/>
            <a:ext cx="3187791" cy="34782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schoolscore.blob.core.windows.net/production/schools/891/users/1652816/6muJJIBRIs?sv=2018-11-09&amp;ss=b&amp;srt=o&amp;sp=r&amp;st=2017-02-23T00:00:00Z&amp;se=2022-09-11T12:35:07Z&amp;spr=https&amp;sig=y7gsa5MHBMdJ8R9N9ZHzRaACLF2sBdunLHlmJMAIb4o%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0665" y="861646"/>
            <a:ext cx="1112824" cy="16207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schoolscore.blob.core.windows.net/production/schools/891/users/1652816/3PHef7M5Ny?sv=2018-11-09&amp;ss=b&amp;srt=o&amp;sp=r&amp;st=2017-02-23T00:00:00Z&amp;se=2022-09-11T12:35:07Z&amp;spr=https&amp;sig=y7gsa5MHBMdJ8R9N9ZHzRaACLF2sBdunLHlmJMAIb4o%3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5798" y="2609192"/>
            <a:ext cx="1622441" cy="1238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135087"/>
      </p:ext>
    </p:extLst>
  </p:cSld>
  <p:clrMapOvr>
    <a:masterClrMapping/>
  </p:clrMapOvr>
  <mc:AlternateContent xmlns:mc="http://schemas.openxmlformats.org/markup-compatibility/2006" xmlns:p14="http://schemas.microsoft.com/office/powerpoint/2010/main">
    <mc:Choice Requires="p14">
      <p:transition spd="slow" p14:dur="2000" advTm="30070"/>
    </mc:Choice>
    <mc:Fallback xmlns="">
      <p:transition spd="slow" advTm="3007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the meeting:</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GB" dirty="0" smtClean="0"/>
              <a:t>Inform you about the term ahead.</a:t>
            </a:r>
          </a:p>
          <a:p>
            <a:pPr>
              <a:buFont typeface="Wingdings" panose="05000000000000000000" pitchFamily="2" charset="2"/>
              <a:buChar char="q"/>
            </a:pPr>
            <a:endParaRPr lang="en-GB" dirty="0" smtClean="0"/>
          </a:p>
          <a:p>
            <a:pPr>
              <a:buFont typeface="Wingdings" panose="05000000000000000000" pitchFamily="2" charset="2"/>
              <a:buChar char="q"/>
            </a:pPr>
            <a:r>
              <a:rPr lang="en-GB" dirty="0" smtClean="0"/>
              <a:t>Discuss the Autumn Term Curriculum.</a:t>
            </a:r>
          </a:p>
          <a:p>
            <a:pPr>
              <a:buFont typeface="Wingdings" panose="05000000000000000000" pitchFamily="2" charset="2"/>
              <a:buChar char="q"/>
            </a:pPr>
            <a:endParaRPr lang="en-GB" dirty="0"/>
          </a:p>
          <a:p>
            <a:pPr>
              <a:buFont typeface="Wingdings" panose="05000000000000000000" pitchFamily="2" charset="2"/>
              <a:buChar char="q"/>
            </a:pPr>
            <a:r>
              <a:rPr lang="en-GB" dirty="0" smtClean="0"/>
              <a:t>Dates for your diary.</a:t>
            </a:r>
            <a:endParaRPr lang="en-GB" dirty="0"/>
          </a:p>
          <a:p>
            <a:pPr>
              <a:buFont typeface="Wingdings" panose="05000000000000000000" pitchFamily="2" charset="2"/>
              <a:buChar char="q"/>
            </a:pPr>
            <a:endParaRPr lang="en-GB" dirty="0" smtClean="0"/>
          </a:p>
          <a:p>
            <a:pPr>
              <a:buFont typeface="Wingdings" panose="05000000000000000000" pitchFamily="2" charset="2"/>
              <a:buChar char="q"/>
            </a:pPr>
            <a:r>
              <a:rPr lang="en-GB" dirty="0" smtClean="0"/>
              <a:t>Reception Year Expectations.</a:t>
            </a:r>
          </a:p>
          <a:p>
            <a:pPr>
              <a:buFont typeface="Wingdings" panose="05000000000000000000" pitchFamily="2" charset="2"/>
              <a:buChar char="q"/>
            </a:pPr>
            <a:endParaRPr lang="en-GB" dirty="0" smtClean="0"/>
          </a:p>
        </p:txBody>
      </p:sp>
      <p:pic>
        <p:nvPicPr>
          <p:cNvPr id="3074" name="Picture 2" descr="Objectives - Aims And Objectives Clipart , Free Transparent Clipart -  Clipart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8154" y="3214229"/>
            <a:ext cx="3173146" cy="26548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4034" cy="1254034"/>
          </a:xfrm>
          <a:prstGeom prst="rect">
            <a:avLst/>
          </a:prstGeom>
        </p:spPr>
      </p:pic>
    </p:spTree>
    <p:extLst>
      <p:ext uri="{BB962C8B-B14F-4D97-AF65-F5344CB8AC3E}">
        <p14:creationId xmlns:p14="http://schemas.microsoft.com/office/powerpoint/2010/main" val="1053273556"/>
      </p:ext>
    </p:extLst>
  </p:cSld>
  <p:clrMapOvr>
    <a:masterClrMapping/>
  </p:clrMapOvr>
  <mc:AlternateContent xmlns:mc="http://schemas.openxmlformats.org/markup-compatibility/2006" xmlns:p14="http://schemas.microsoft.com/office/powerpoint/2010/main">
    <mc:Choice Requires="p14">
      <p:transition spd="slow" p14:dur="2000" advTm="14997"/>
    </mc:Choice>
    <mc:Fallback xmlns="">
      <p:transition spd="slow" advTm="1499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28" y="384272"/>
            <a:ext cx="10058400" cy="1450757"/>
          </a:xfrm>
        </p:spPr>
        <p:txBody>
          <a:bodyPr/>
          <a:lstStyle/>
          <a:p>
            <a:r>
              <a:rPr lang="en-GB" dirty="0" smtClean="0"/>
              <a:t>Curriculum</a:t>
            </a:r>
            <a:endParaRPr lang="en-GB" dirty="0"/>
          </a:p>
        </p:txBody>
      </p:sp>
      <p:sp>
        <p:nvSpPr>
          <p:cNvPr id="3" name="Content Placeholder 2"/>
          <p:cNvSpPr>
            <a:spLocks noGrp="1"/>
          </p:cNvSpPr>
          <p:nvPr>
            <p:ph idx="1"/>
          </p:nvPr>
        </p:nvSpPr>
        <p:spPr>
          <a:xfrm>
            <a:off x="1097280" y="1845734"/>
            <a:ext cx="10058400" cy="4413398"/>
          </a:xfrm>
        </p:spPr>
        <p:txBody>
          <a:bodyPr>
            <a:normAutofit fontScale="85000" lnSpcReduction="20000"/>
          </a:bodyPr>
          <a:lstStyle/>
          <a:p>
            <a:pPr>
              <a:buFont typeface="Wingdings" panose="05000000000000000000" pitchFamily="2" charset="2"/>
              <a:buChar char="q"/>
            </a:pPr>
            <a:r>
              <a:rPr lang="en-GB" dirty="0" smtClean="0"/>
              <a:t>From September 2021 we will be following the new statutory Early Years Foundation Stage (EYFS) Curriculum. This includes a new focus on early language and extending vocabulary to improve outcomes at age 5.</a:t>
            </a:r>
          </a:p>
          <a:p>
            <a:pPr>
              <a:buFont typeface="Wingdings" panose="05000000000000000000" pitchFamily="2" charset="2"/>
              <a:buChar char="q"/>
            </a:pPr>
            <a:r>
              <a:rPr lang="en-US" dirty="0" smtClean="0"/>
              <a:t>There are </a:t>
            </a:r>
            <a:r>
              <a:rPr lang="en-US" dirty="0"/>
              <a:t>7 areas of learning and </a:t>
            </a:r>
            <a:r>
              <a:rPr lang="en-US" dirty="0" smtClean="0"/>
              <a:t>development in the EYFS:</a:t>
            </a:r>
          </a:p>
          <a:p>
            <a:pPr>
              <a:buFont typeface="Wingdings" panose="05000000000000000000" pitchFamily="2" charset="2"/>
              <a:buChar char="q"/>
            </a:pPr>
            <a:endParaRPr lang="en-US" dirty="0"/>
          </a:p>
          <a:p>
            <a:pPr>
              <a:buFont typeface="Wingdings" panose="05000000000000000000" pitchFamily="2" charset="2"/>
              <a:buChar char="q"/>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a:buFont typeface="Wingdings" panose="05000000000000000000" pitchFamily="2" charset="2"/>
              <a:buChar char="q"/>
            </a:pPr>
            <a:r>
              <a:rPr lang="en-US" dirty="0" smtClean="0"/>
              <a:t>‘Early </a:t>
            </a:r>
            <a:r>
              <a:rPr lang="en-US" dirty="0"/>
              <a:t>L</a:t>
            </a:r>
            <a:r>
              <a:rPr lang="en-US" dirty="0" smtClean="0"/>
              <a:t>earning Goals’ </a:t>
            </a:r>
            <a:r>
              <a:rPr lang="en-US" dirty="0" err="1"/>
              <a:t>summarise</a:t>
            </a:r>
            <a:r>
              <a:rPr lang="en-US" dirty="0"/>
              <a:t> the knowledge, skills and understanding that all young children should have gained by the end of the academic year in which they turn </a:t>
            </a:r>
            <a:r>
              <a:rPr lang="en-US" dirty="0" smtClean="0"/>
              <a:t>5, otherwise known as the Reception year. Information about what we would expect from an average child by the end of Reception year is displayed in our cloakroom area at school and can be found here</a:t>
            </a:r>
            <a:r>
              <a:rPr lang="en-US" dirty="0"/>
              <a:t>: </a:t>
            </a:r>
            <a:r>
              <a:rPr lang="en-US" dirty="0">
                <a:hlinkClick r:id="rId2"/>
              </a:rPr>
              <a:t>https://assets.publishing.service.gov.uk/government/uploads/system/uploads/attachment_data/file/974907/EYFS_framework_-_</a:t>
            </a:r>
            <a:r>
              <a:rPr lang="en-US" dirty="0" smtClean="0">
                <a:hlinkClick r:id="rId2"/>
              </a:rPr>
              <a:t>March_2021.pdf</a:t>
            </a:r>
            <a:r>
              <a:rPr lang="en-US" dirty="0" smtClean="0"/>
              <a:t> </a:t>
            </a:r>
            <a:endParaRPr lang="en-GB" dirty="0"/>
          </a:p>
          <a:p>
            <a:endParaRPr lang="en-GB" dirty="0" smtClean="0"/>
          </a:p>
          <a:p>
            <a:endParaRPr lang="en-GB" dirty="0"/>
          </a:p>
          <a:p>
            <a:endParaRPr lang="en-GB" dirty="0" smtClean="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01783" cy="1201783"/>
          </a:xfrm>
          <a:prstGeom prst="rect">
            <a:avLst/>
          </a:prstGeom>
        </p:spPr>
      </p:pic>
      <p:pic>
        <p:nvPicPr>
          <p:cNvPr id="5" name="Picture 4"/>
          <p:cNvPicPr>
            <a:picLocks noChangeAspect="1"/>
          </p:cNvPicPr>
          <p:nvPr/>
        </p:nvPicPr>
        <p:blipFill>
          <a:blip r:embed="rId4"/>
          <a:stretch>
            <a:fillRect/>
          </a:stretch>
        </p:blipFill>
        <p:spPr>
          <a:xfrm>
            <a:off x="7698377" y="226504"/>
            <a:ext cx="1428206" cy="1295835"/>
          </a:xfrm>
          <a:prstGeom prst="rect">
            <a:avLst/>
          </a:prstGeom>
        </p:spPr>
      </p:pic>
      <p:pic>
        <p:nvPicPr>
          <p:cNvPr id="6" name="Picture 5"/>
          <p:cNvPicPr>
            <a:picLocks noChangeAspect="1"/>
          </p:cNvPicPr>
          <p:nvPr/>
        </p:nvPicPr>
        <p:blipFill>
          <a:blip r:embed="rId5"/>
          <a:stretch>
            <a:fillRect/>
          </a:stretch>
        </p:blipFill>
        <p:spPr>
          <a:xfrm>
            <a:off x="9126583" y="178229"/>
            <a:ext cx="1518053" cy="1344109"/>
          </a:xfrm>
          <a:prstGeom prst="rect">
            <a:avLst/>
          </a:prstGeom>
        </p:spPr>
      </p:pic>
      <p:pic>
        <p:nvPicPr>
          <p:cNvPr id="7" name="Picture 6"/>
          <p:cNvPicPr>
            <a:picLocks noChangeAspect="1"/>
          </p:cNvPicPr>
          <p:nvPr/>
        </p:nvPicPr>
        <p:blipFill>
          <a:blip r:embed="rId6"/>
          <a:stretch>
            <a:fillRect/>
          </a:stretch>
        </p:blipFill>
        <p:spPr>
          <a:xfrm>
            <a:off x="10781693" y="214247"/>
            <a:ext cx="1322749" cy="1302081"/>
          </a:xfrm>
          <a:prstGeom prst="rect">
            <a:avLst/>
          </a:prstGeom>
        </p:spPr>
      </p:pic>
      <p:sp>
        <p:nvSpPr>
          <p:cNvPr id="8" name="Rectangle 7"/>
          <p:cNvSpPr/>
          <p:nvPr/>
        </p:nvSpPr>
        <p:spPr>
          <a:xfrm>
            <a:off x="1929806" y="2710324"/>
            <a:ext cx="3273997" cy="2082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032099" y="2721029"/>
            <a:ext cx="3222481" cy="2215991"/>
          </a:xfrm>
          <a:prstGeom prst="rect">
            <a:avLst/>
          </a:prstGeom>
          <a:noFill/>
        </p:spPr>
        <p:txBody>
          <a:bodyPr wrap="square" rtlCol="0">
            <a:spAutoFit/>
          </a:bodyPr>
          <a:lstStyle/>
          <a:p>
            <a:r>
              <a:rPr lang="en-US" b="1" dirty="0"/>
              <a:t>The 3 prime areas:</a:t>
            </a:r>
          </a:p>
          <a:p>
            <a:endParaRPr lang="en-US" sz="1000" dirty="0" smtClean="0"/>
          </a:p>
          <a:p>
            <a:r>
              <a:rPr lang="en-US" dirty="0"/>
              <a:t>C</a:t>
            </a:r>
            <a:r>
              <a:rPr lang="en-US" dirty="0" smtClean="0"/>
              <a:t>ommunication </a:t>
            </a:r>
            <a:r>
              <a:rPr lang="en-US" dirty="0"/>
              <a:t>and L</a:t>
            </a:r>
            <a:r>
              <a:rPr lang="en-US" dirty="0" smtClean="0"/>
              <a:t>anguage</a:t>
            </a:r>
            <a:endParaRPr lang="en-US" dirty="0"/>
          </a:p>
          <a:p>
            <a:endParaRPr lang="en-US" sz="1000" dirty="0" smtClean="0"/>
          </a:p>
          <a:p>
            <a:r>
              <a:rPr lang="en-US" dirty="0"/>
              <a:t>P</a:t>
            </a:r>
            <a:r>
              <a:rPr lang="en-US" dirty="0" smtClean="0"/>
              <a:t>hysical Development</a:t>
            </a:r>
            <a:endParaRPr lang="en-US" dirty="0"/>
          </a:p>
          <a:p>
            <a:endParaRPr lang="en-US" sz="1000" dirty="0" smtClean="0"/>
          </a:p>
          <a:p>
            <a:r>
              <a:rPr lang="en-US" dirty="0"/>
              <a:t>P</a:t>
            </a:r>
            <a:r>
              <a:rPr lang="en-US" dirty="0" smtClean="0"/>
              <a:t>ersonal</a:t>
            </a:r>
            <a:r>
              <a:rPr lang="en-US" dirty="0"/>
              <a:t>, </a:t>
            </a:r>
            <a:r>
              <a:rPr lang="en-US" dirty="0" smtClean="0"/>
              <a:t>Social </a:t>
            </a:r>
            <a:r>
              <a:rPr lang="en-US" dirty="0"/>
              <a:t>and </a:t>
            </a:r>
            <a:r>
              <a:rPr lang="en-US" dirty="0" smtClean="0"/>
              <a:t>Emotional Development</a:t>
            </a:r>
            <a:endParaRPr lang="en-US" dirty="0"/>
          </a:p>
          <a:p>
            <a:endParaRPr lang="en-GB" dirty="0"/>
          </a:p>
        </p:txBody>
      </p:sp>
      <p:sp>
        <p:nvSpPr>
          <p:cNvPr id="11" name="Rectangle 10"/>
          <p:cNvSpPr/>
          <p:nvPr/>
        </p:nvSpPr>
        <p:spPr>
          <a:xfrm>
            <a:off x="5566924" y="2710324"/>
            <a:ext cx="3319500" cy="2082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637084" y="2721029"/>
            <a:ext cx="3249340" cy="2092881"/>
          </a:xfrm>
          <a:prstGeom prst="rect">
            <a:avLst/>
          </a:prstGeom>
          <a:noFill/>
        </p:spPr>
        <p:txBody>
          <a:bodyPr wrap="square" rtlCol="0">
            <a:spAutoFit/>
          </a:bodyPr>
          <a:lstStyle/>
          <a:p>
            <a:r>
              <a:rPr lang="en-US" b="1" dirty="0"/>
              <a:t>The 4 specific areas:</a:t>
            </a:r>
          </a:p>
          <a:p>
            <a:endParaRPr lang="en-US" sz="1000" dirty="0" smtClean="0"/>
          </a:p>
          <a:p>
            <a:r>
              <a:rPr lang="en-US" dirty="0"/>
              <a:t>L</a:t>
            </a:r>
            <a:r>
              <a:rPr lang="en-US" dirty="0" smtClean="0"/>
              <a:t>iteracy</a:t>
            </a:r>
            <a:endParaRPr lang="en-US" dirty="0"/>
          </a:p>
          <a:p>
            <a:endParaRPr lang="en-US" sz="1000" dirty="0" smtClean="0"/>
          </a:p>
          <a:p>
            <a:r>
              <a:rPr lang="en-US" dirty="0" err="1"/>
              <a:t>M</a:t>
            </a:r>
            <a:r>
              <a:rPr lang="en-US" dirty="0" err="1" smtClean="0"/>
              <a:t>aths</a:t>
            </a:r>
            <a:endParaRPr lang="en-US" dirty="0"/>
          </a:p>
          <a:p>
            <a:endParaRPr lang="en-US" sz="1000" dirty="0" smtClean="0"/>
          </a:p>
          <a:p>
            <a:r>
              <a:rPr lang="en-US" dirty="0"/>
              <a:t>U</a:t>
            </a:r>
            <a:r>
              <a:rPr lang="en-US" dirty="0" smtClean="0"/>
              <a:t>nderstanding </a:t>
            </a:r>
            <a:r>
              <a:rPr lang="en-US" dirty="0"/>
              <a:t>the </a:t>
            </a:r>
            <a:r>
              <a:rPr lang="en-US" dirty="0" smtClean="0"/>
              <a:t>World</a:t>
            </a:r>
            <a:endParaRPr lang="en-US" dirty="0"/>
          </a:p>
          <a:p>
            <a:endParaRPr lang="en-US" sz="1000" dirty="0" smtClean="0"/>
          </a:p>
          <a:p>
            <a:r>
              <a:rPr lang="en-US" dirty="0"/>
              <a:t>E</a:t>
            </a:r>
            <a:r>
              <a:rPr lang="en-US" dirty="0" smtClean="0"/>
              <a:t>xpressive Arts </a:t>
            </a:r>
            <a:r>
              <a:rPr lang="en-US" dirty="0"/>
              <a:t>and </a:t>
            </a:r>
            <a:r>
              <a:rPr lang="en-US" dirty="0" smtClean="0"/>
              <a:t>Design</a:t>
            </a:r>
            <a:endParaRPr lang="en-US" dirty="0"/>
          </a:p>
        </p:txBody>
      </p:sp>
    </p:spTree>
    <p:extLst>
      <p:ext uri="{BB962C8B-B14F-4D97-AF65-F5344CB8AC3E}">
        <p14:creationId xmlns:p14="http://schemas.microsoft.com/office/powerpoint/2010/main" val="2962248186"/>
      </p:ext>
    </p:extLst>
  </p:cSld>
  <p:clrMapOvr>
    <a:masterClrMapping/>
  </p:clrMapOvr>
  <mc:AlternateContent xmlns:mc="http://schemas.openxmlformats.org/markup-compatibility/2006" xmlns:p14="http://schemas.microsoft.com/office/powerpoint/2010/main">
    <mc:Choice Requires="p14">
      <p:transition spd="slow" p14:dur="2000" advTm="114507"/>
    </mc:Choice>
    <mc:Fallback xmlns="">
      <p:transition spd="slow" advTm="11450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Autumn Term Headlines</a:t>
            </a:r>
            <a:endParaRPr lang="en-GB" dirty="0"/>
          </a:p>
        </p:txBody>
      </p:sp>
      <p:sp>
        <p:nvSpPr>
          <p:cNvPr id="3" name="Content Placeholder 2"/>
          <p:cNvSpPr>
            <a:spLocks noGrp="1"/>
          </p:cNvSpPr>
          <p:nvPr>
            <p:ph idx="1"/>
          </p:nvPr>
        </p:nvSpPr>
        <p:spPr>
          <a:xfrm>
            <a:off x="1097280" y="1845734"/>
            <a:ext cx="7917931" cy="4023360"/>
          </a:xfrm>
        </p:spPr>
        <p:txBody>
          <a:bodyPr>
            <a:normAutofit/>
          </a:bodyPr>
          <a:lstStyle/>
          <a:p>
            <a:pPr>
              <a:buFont typeface="Wingdings" panose="05000000000000000000" pitchFamily="2" charset="2"/>
              <a:buChar char="q"/>
            </a:pPr>
            <a:r>
              <a:rPr lang="en-GB" dirty="0" smtClean="0"/>
              <a:t>In the EYFS we theme our learning around a different topic each half term.</a:t>
            </a:r>
          </a:p>
          <a:p>
            <a:pPr>
              <a:buFont typeface="Wingdings" panose="05000000000000000000" pitchFamily="2" charset="2"/>
              <a:buChar char="q"/>
            </a:pPr>
            <a:r>
              <a:rPr lang="en-GB" dirty="0" smtClean="0"/>
              <a:t>Learning in the first half of the Autumn Term will be themed around the topic ‘All About Me’.</a:t>
            </a:r>
          </a:p>
          <a:p>
            <a:pPr>
              <a:buFont typeface="Wingdings" panose="05000000000000000000" pitchFamily="2" charset="2"/>
              <a:buChar char="q"/>
            </a:pPr>
            <a:r>
              <a:rPr lang="en-US" dirty="0"/>
              <a:t>C</a:t>
            </a:r>
            <a:r>
              <a:rPr lang="en-US" dirty="0" smtClean="0"/>
              <a:t>hildren </a:t>
            </a:r>
            <a:r>
              <a:rPr lang="en-US" dirty="0"/>
              <a:t>will talk about </a:t>
            </a:r>
            <a:r>
              <a:rPr lang="en-US" dirty="0" smtClean="0"/>
              <a:t>themselves </a:t>
            </a:r>
            <a:r>
              <a:rPr lang="en-US" dirty="0"/>
              <a:t>and learn about each </a:t>
            </a:r>
            <a:r>
              <a:rPr lang="en-US" dirty="0" smtClean="0"/>
              <a:t>other. We talk a lot about class and school rules. Learn how to be a good friend. They </a:t>
            </a:r>
            <a:r>
              <a:rPr lang="en-US" dirty="0"/>
              <a:t>will explore their new surroundings at school and the local environment. </a:t>
            </a:r>
            <a:endParaRPr lang="en-GB" dirty="0" smtClean="0"/>
          </a:p>
          <a:p>
            <a:pPr>
              <a:buFont typeface="Wingdings" panose="05000000000000000000" pitchFamily="2" charset="2"/>
              <a:buChar char="q"/>
            </a:pPr>
            <a:r>
              <a:rPr lang="en-GB" dirty="0"/>
              <a:t>W</a:t>
            </a:r>
            <a:r>
              <a:rPr lang="en-GB" dirty="0" smtClean="0"/>
              <a:t>e hope to invite some visitors </a:t>
            </a:r>
            <a:r>
              <a:rPr lang="en-GB" dirty="0" smtClean="0"/>
              <a:t>into </a:t>
            </a:r>
            <a:r>
              <a:rPr lang="en-GB" dirty="0" smtClean="0"/>
              <a:t>school to help bring the topic to life.</a:t>
            </a:r>
          </a:p>
          <a:p>
            <a:pPr>
              <a:buFont typeface="Wingdings" panose="05000000000000000000" pitchFamily="2" charset="2"/>
              <a:buChar char="q"/>
            </a:pPr>
            <a:r>
              <a:rPr lang="en-GB" dirty="0" smtClean="0"/>
              <a:t>We try to use a different book to help focus our learning each week.</a:t>
            </a:r>
          </a:p>
          <a:p>
            <a:pPr>
              <a:buFont typeface="Wingdings" panose="05000000000000000000" pitchFamily="2" charset="2"/>
              <a:buChar char="q"/>
            </a:pPr>
            <a:r>
              <a:rPr lang="en-GB" dirty="0" smtClean="0"/>
              <a:t>Gradually over the term, we will be supporting children to initiate </a:t>
            </a:r>
          </a:p>
          <a:p>
            <a:pPr marL="0" indent="0">
              <a:buNone/>
            </a:pPr>
            <a:r>
              <a:rPr lang="en-GB" dirty="0"/>
              <a:t> </a:t>
            </a:r>
            <a:r>
              <a:rPr lang="en-GB" dirty="0" smtClean="0"/>
              <a:t>their own learning too. </a:t>
            </a:r>
          </a:p>
          <a:p>
            <a:pPr>
              <a:buFont typeface="Wingdings" panose="05000000000000000000" pitchFamily="2" charset="2"/>
              <a:buChar char="q"/>
            </a:pPr>
            <a:endParaRPr lang="en-GB" dirty="0" smtClean="0"/>
          </a:p>
          <a:p>
            <a:pPr>
              <a:buFont typeface="Wingdings" panose="05000000000000000000" pitchFamily="2" charset="2"/>
              <a:buChar char="q"/>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66949" cy="1166949"/>
          </a:xfrm>
          <a:prstGeom prst="rect">
            <a:avLst/>
          </a:prstGeom>
        </p:spPr>
      </p:pic>
      <p:pic>
        <p:nvPicPr>
          <p:cNvPr id="4" name="Picture 2" descr="Fall-leaves-fall-clip-art-autumn-clipart-5 | Onthank Early Childhood Cent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1711" y="4381182"/>
            <a:ext cx="4330289" cy="20723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9207" y="195164"/>
            <a:ext cx="2722608" cy="2805614"/>
          </a:xfrm>
          <a:prstGeom prst="rect">
            <a:avLst/>
          </a:prstGeom>
        </p:spPr>
      </p:pic>
    </p:spTree>
    <p:extLst>
      <p:ext uri="{BB962C8B-B14F-4D97-AF65-F5344CB8AC3E}">
        <p14:creationId xmlns:p14="http://schemas.microsoft.com/office/powerpoint/2010/main" val="2410097151"/>
      </p:ext>
    </p:extLst>
  </p:cSld>
  <p:clrMapOvr>
    <a:masterClrMapping/>
  </p:clrMapOvr>
  <mc:AlternateContent xmlns:mc="http://schemas.openxmlformats.org/markup-compatibility/2006" xmlns:p14="http://schemas.microsoft.com/office/powerpoint/2010/main">
    <mc:Choice Requires="p14">
      <p:transition spd="slow" p14:dur="2000" advTm="53184"/>
    </mc:Choice>
    <mc:Fallback xmlns="">
      <p:transition spd="slow" advTm="5318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Phonics / Reading</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GB" dirty="0" smtClean="0"/>
              <a:t>Phonics is a way of teaching children how to read and write. </a:t>
            </a:r>
          </a:p>
          <a:p>
            <a:pPr>
              <a:buFont typeface="Wingdings" panose="05000000000000000000" pitchFamily="2" charset="2"/>
              <a:buChar char="q"/>
            </a:pPr>
            <a:r>
              <a:rPr lang="en-GB" dirty="0" smtClean="0"/>
              <a:t>At Isleham we have recently adopted a new phonics scheme called ‘Song of Sounds’.</a:t>
            </a:r>
          </a:p>
          <a:p>
            <a:pPr>
              <a:buFont typeface="Wingdings" panose="05000000000000000000" pitchFamily="2" charset="2"/>
              <a:buChar char="q"/>
            </a:pPr>
            <a:r>
              <a:rPr lang="en-GB" dirty="0" smtClean="0"/>
              <a:t>Children will take part in daily phonics activities to help them learn letter sounds.</a:t>
            </a:r>
          </a:p>
          <a:p>
            <a:pPr>
              <a:buFont typeface="Wingdings" panose="05000000000000000000" pitchFamily="2" charset="2"/>
              <a:buChar char="q"/>
            </a:pPr>
            <a:r>
              <a:rPr lang="en-GB" dirty="0" smtClean="0"/>
              <a:t>Each child will read in a small guided group together. These books will be changed weekly and chosen carefully based on each child's ability to read.</a:t>
            </a:r>
          </a:p>
          <a:p>
            <a:pPr>
              <a:buFont typeface="Wingdings" panose="05000000000000000000" pitchFamily="2" charset="2"/>
              <a:buChar char="q"/>
            </a:pPr>
            <a:r>
              <a:rPr lang="en-GB" dirty="0" smtClean="0"/>
              <a:t>We encourage lots of reading for pleasure. Children will be given an opportunity to choose another book from the library each week. This is usually a book which will need to be shared together at home. </a:t>
            </a:r>
          </a:p>
          <a:p>
            <a:pPr>
              <a:buFont typeface="Wingdings" panose="05000000000000000000" pitchFamily="2" charset="2"/>
              <a:buChar char="q"/>
            </a:pPr>
            <a:r>
              <a:rPr lang="en-GB" dirty="0" smtClean="0"/>
              <a:t>Home reading routines- before bed is a great time to read. We don’t expect you to read the whole book each day but we do ask that you read part of a book daily and </a:t>
            </a:r>
            <a:r>
              <a:rPr lang="en-GB" dirty="0" smtClean="0"/>
              <a:t>make a comment in your </a:t>
            </a:r>
            <a:r>
              <a:rPr lang="en-GB" dirty="0" smtClean="0"/>
              <a:t>child’s reading record </a:t>
            </a:r>
            <a:r>
              <a:rPr lang="en-GB" dirty="0" smtClean="0"/>
              <a:t>to </a:t>
            </a:r>
            <a:r>
              <a:rPr lang="en-GB" dirty="0" smtClean="0"/>
              <a:t>demonstrate your commitment. </a:t>
            </a:r>
          </a:p>
        </p:txBody>
      </p:sp>
      <p:pic>
        <p:nvPicPr>
          <p:cNvPr id="1026" name="Picture 2" descr="Reading Pictures - Reading Quotes Clip Art, HD Png Download - kind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324" b="94639" l="1977" r="96628"/>
                    </a14:imgEffect>
                  </a14:imgLayer>
                </a14:imgProps>
              </a:ext>
              <a:ext uri="{28A0092B-C50C-407E-A947-70E740481C1C}">
                <a14:useLocalDpi xmlns:a14="http://schemas.microsoft.com/office/drawing/2010/main" val="0"/>
              </a:ext>
            </a:extLst>
          </a:blip>
          <a:srcRect/>
          <a:stretch>
            <a:fillRect/>
          </a:stretch>
        </p:blipFill>
        <p:spPr bwMode="auto">
          <a:xfrm>
            <a:off x="8564192" y="931675"/>
            <a:ext cx="3447504" cy="1719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245327" cy="124532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0042" y="41910"/>
            <a:ext cx="2724150" cy="1695450"/>
          </a:xfrm>
          <a:prstGeom prst="rect">
            <a:avLst/>
          </a:prstGeom>
        </p:spPr>
      </p:pic>
    </p:spTree>
    <p:extLst>
      <p:ext uri="{BB962C8B-B14F-4D97-AF65-F5344CB8AC3E}">
        <p14:creationId xmlns:p14="http://schemas.microsoft.com/office/powerpoint/2010/main" val="1692394822"/>
      </p:ext>
    </p:extLst>
  </p:cSld>
  <p:clrMapOvr>
    <a:masterClrMapping/>
  </p:clrMapOvr>
  <mc:AlternateContent xmlns:mc="http://schemas.openxmlformats.org/markup-compatibility/2006" xmlns:p14="http://schemas.microsoft.com/office/powerpoint/2010/main">
    <mc:Choice Requires="p14">
      <p:transition spd="slow" p14:dur="2000" advTm="75132"/>
    </mc:Choice>
    <mc:Fallback xmlns="">
      <p:transition spd="slow" advTm="7513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a:t>
            </a:r>
            <a:endParaRPr lang="en-GB" dirty="0"/>
          </a:p>
        </p:txBody>
      </p:sp>
      <p:sp>
        <p:nvSpPr>
          <p:cNvPr id="3" name="Content Placeholder 2"/>
          <p:cNvSpPr>
            <a:spLocks noGrp="1"/>
          </p:cNvSpPr>
          <p:nvPr>
            <p:ph idx="1"/>
          </p:nvPr>
        </p:nvSpPr>
        <p:spPr>
          <a:xfrm>
            <a:off x="1097280" y="1845734"/>
            <a:ext cx="10171734" cy="4023360"/>
          </a:xfrm>
        </p:spPr>
        <p:txBody>
          <a:bodyPr>
            <a:normAutofit/>
          </a:bodyPr>
          <a:lstStyle/>
          <a:p>
            <a:pPr>
              <a:buFont typeface="Wingdings" panose="05000000000000000000" pitchFamily="2" charset="2"/>
              <a:buChar char="q"/>
            </a:pPr>
            <a:r>
              <a:rPr lang="en-GB" dirty="0" smtClean="0"/>
              <a:t>Every child is unique and they tend to start their learning journey in Reception at different starting points. </a:t>
            </a:r>
          </a:p>
          <a:p>
            <a:pPr>
              <a:buFont typeface="Wingdings" panose="05000000000000000000" pitchFamily="2" charset="2"/>
              <a:buChar char="q"/>
            </a:pPr>
            <a:r>
              <a:rPr lang="en-GB" dirty="0" smtClean="0"/>
              <a:t>We use ‘Finger Gym’ activities to develop their fine motor skills and strength in hands &amp; fingers.</a:t>
            </a:r>
          </a:p>
          <a:p>
            <a:pPr>
              <a:buFont typeface="Wingdings" panose="05000000000000000000" pitchFamily="2" charset="2"/>
              <a:buChar char="q"/>
            </a:pPr>
            <a:r>
              <a:rPr lang="en-GB" dirty="0" smtClean="0"/>
              <a:t>Demonstrate and support each child in learning how to hold and use a pencil effectively. </a:t>
            </a:r>
          </a:p>
          <a:p>
            <a:pPr>
              <a:buFont typeface="Wingdings" panose="05000000000000000000" pitchFamily="2" charset="2"/>
              <a:buChar char="q"/>
            </a:pPr>
            <a:r>
              <a:rPr lang="en-GB" dirty="0" smtClean="0"/>
              <a:t>At Isleham School we teach children to form cursive handwriting using ‘Flying with Phonics’ to support this. Supporting videos can be found here: </a:t>
            </a:r>
            <a:r>
              <a:rPr lang="en-GB" dirty="0">
                <a:hlinkClick r:id="rId2"/>
              </a:rPr>
              <a:t>https://</a:t>
            </a:r>
            <a:r>
              <a:rPr lang="en-GB" dirty="0" smtClean="0">
                <a:hlinkClick r:id="rId2"/>
              </a:rPr>
              <a:t>youtu.be/CMfnwSZ2vpo</a:t>
            </a:r>
            <a:endParaRPr lang="en-GB" dirty="0"/>
          </a:p>
          <a:p>
            <a:pPr>
              <a:buFont typeface="Wingdings" panose="05000000000000000000" pitchFamily="2" charset="2"/>
              <a:buChar char="q"/>
            </a:pPr>
            <a:r>
              <a:rPr lang="en-GB" dirty="0" smtClean="0"/>
              <a:t>They will learn how to use their phonic knowledge to identify the initial sound e.g. c for cat.</a:t>
            </a:r>
          </a:p>
          <a:p>
            <a:pPr>
              <a:buFont typeface="Wingdings" panose="05000000000000000000" pitchFamily="2" charset="2"/>
              <a:buChar char="q"/>
            </a:pPr>
            <a:r>
              <a:rPr lang="en-GB" dirty="0" smtClean="0"/>
              <a:t>Before moving on to using phonics to segment the word c-a-t ‘cat’ before writing.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0491" cy="1210491"/>
          </a:xfrm>
          <a:prstGeom prst="rect">
            <a:avLst/>
          </a:prstGeom>
        </p:spPr>
      </p:pic>
      <p:pic>
        <p:nvPicPr>
          <p:cNvPr id="7170" name="Picture 2" descr="HE424196 - Staedtler Handwriting Pen - Blue - Pack of 200 | Hope Education"/>
          <p:cNvPicPr>
            <a:picLocks noChangeAspect="1" noChangeArrowheads="1"/>
          </p:cNvPicPr>
          <p:nvPr/>
        </p:nvPicPr>
        <p:blipFill rotWithShape="1">
          <a:blip r:embed="rId4">
            <a:extLst>
              <a:ext uri="{28A0092B-C50C-407E-A947-70E740481C1C}">
                <a14:useLocalDpi xmlns:a14="http://schemas.microsoft.com/office/drawing/2010/main" val="0"/>
              </a:ext>
            </a:extLst>
          </a:blip>
          <a:srcRect t="40003" b="42259"/>
          <a:stretch/>
        </p:blipFill>
        <p:spPr bwMode="auto">
          <a:xfrm>
            <a:off x="7463246" y="5138670"/>
            <a:ext cx="4624252" cy="73042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uy Staedtler® Noris HB Pencils Classpack | Buy In Bulk | TTS"/>
          <p:cNvPicPr>
            <a:picLocks noChangeAspect="1" noChangeArrowheads="1"/>
          </p:cNvPicPr>
          <p:nvPr/>
        </p:nvPicPr>
        <p:blipFill rotWithShape="1">
          <a:blip r:embed="rId5">
            <a:extLst>
              <a:ext uri="{28A0092B-C50C-407E-A947-70E740481C1C}">
                <a14:useLocalDpi xmlns:a14="http://schemas.microsoft.com/office/drawing/2010/main" val="0"/>
              </a:ext>
            </a:extLst>
          </a:blip>
          <a:srcRect t="44022" b="42451"/>
          <a:stretch/>
        </p:blipFill>
        <p:spPr bwMode="auto">
          <a:xfrm>
            <a:off x="7463246" y="5684145"/>
            <a:ext cx="4728754" cy="639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863489"/>
      </p:ext>
    </p:extLst>
  </p:cSld>
  <p:clrMapOvr>
    <a:masterClrMapping/>
  </p:clrMapOvr>
  <mc:AlternateContent xmlns:mc="http://schemas.openxmlformats.org/markup-compatibility/2006" xmlns:p14="http://schemas.microsoft.com/office/powerpoint/2010/main">
    <mc:Choice Requires="p14">
      <p:transition spd="slow" p14:dur="2000" advTm="133514"/>
    </mc:Choice>
    <mc:Fallback xmlns="">
      <p:transition spd="slow" advTm="13351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Examples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491" cy="12104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491" y="2400300"/>
            <a:ext cx="4470901" cy="3163373"/>
          </a:xfrm>
          <a:prstGeom prst="rect">
            <a:avLst/>
          </a:prstGeom>
        </p:spPr>
      </p:pic>
      <p:pic>
        <p:nvPicPr>
          <p:cNvPr id="7" name="Picture 6"/>
          <p:cNvPicPr>
            <a:picLocks noChangeAspect="1"/>
          </p:cNvPicPr>
          <p:nvPr/>
        </p:nvPicPr>
        <p:blipFill>
          <a:blip r:embed="rId4"/>
          <a:stretch>
            <a:fillRect/>
          </a:stretch>
        </p:blipFill>
        <p:spPr>
          <a:xfrm>
            <a:off x="6126480" y="779194"/>
            <a:ext cx="2732267" cy="3911912"/>
          </a:xfrm>
          <a:prstGeom prst="rect">
            <a:avLst/>
          </a:prstGeom>
        </p:spPr>
      </p:pic>
      <p:pic>
        <p:nvPicPr>
          <p:cNvPr id="8" name="Picture 7"/>
          <p:cNvPicPr>
            <a:picLocks noChangeAspect="1"/>
          </p:cNvPicPr>
          <p:nvPr/>
        </p:nvPicPr>
        <p:blipFill>
          <a:blip r:embed="rId5"/>
          <a:stretch>
            <a:fillRect/>
          </a:stretch>
        </p:blipFill>
        <p:spPr>
          <a:xfrm>
            <a:off x="5984651" y="4945761"/>
            <a:ext cx="5477702" cy="1235823"/>
          </a:xfrm>
          <a:prstGeom prst="rect">
            <a:avLst/>
          </a:prstGeom>
        </p:spPr>
      </p:pic>
    </p:spTree>
    <p:extLst>
      <p:ext uri="{BB962C8B-B14F-4D97-AF65-F5344CB8AC3E}">
        <p14:creationId xmlns:p14="http://schemas.microsoft.com/office/powerpoint/2010/main" val="3337871276"/>
      </p:ext>
    </p:extLst>
  </p:cSld>
  <p:clrMapOvr>
    <a:masterClrMapping/>
  </p:clrMapOvr>
  <mc:AlternateContent xmlns:mc="http://schemas.openxmlformats.org/markup-compatibility/2006" xmlns:p14="http://schemas.microsoft.com/office/powerpoint/2010/main">
    <mc:Choice Requires="p14">
      <p:transition spd="slow" p14:dur="2000" advTm="43825"/>
    </mc:Choice>
    <mc:Fallback xmlns="">
      <p:transition spd="slow" advTm="43825"/>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304</TotalTime>
  <Words>1015</Words>
  <Application>Microsoft Office PowerPoint</Application>
  <PresentationFormat>Widescreen</PresentationFormat>
  <Paragraphs>97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Calibri Light</vt:lpstr>
      <vt:lpstr>Wingdings</vt:lpstr>
      <vt:lpstr>Retrospect</vt:lpstr>
      <vt:lpstr>Reception Class Parent Meeting</vt:lpstr>
      <vt:lpstr>Welcome to Reception</vt:lpstr>
      <vt:lpstr>Staff in Reception</vt:lpstr>
      <vt:lpstr>Aims of the meeting:</vt:lpstr>
      <vt:lpstr>Curriculum</vt:lpstr>
      <vt:lpstr>Autumn Term Headlines</vt:lpstr>
      <vt:lpstr>Phonics / Reading</vt:lpstr>
      <vt:lpstr>Writing</vt:lpstr>
      <vt:lpstr>Writing Examples</vt:lpstr>
      <vt:lpstr>Maths</vt:lpstr>
      <vt:lpstr>PE Days</vt:lpstr>
      <vt:lpstr>Home Learning</vt:lpstr>
      <vt:lpstr>Questions</vt:lpstr>
      <vt:lpstr>Thank you</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_ Parent Meeting</dc:title>
  <dc:creator>Georgina Gibbs</dc:creator>
  <cp:lastModifiedBy>Jessica Simmons</cp:lastModifiedBy>
  <cp:revision>64</cp:revision>
  <dcterms:created xsi:type="dcterms:W3CDTF">2021-03-18T10:42:22Z</dcterms:created>
  <dcterms:modified xsi:type="dcterms:W3CDTF">2022-09-11T12:42:07Z</dcterms:modified>
  <cp:contentStatus/>
</cp:coreProperties>
</file>